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0" r:id="rId3"/>
    <p:sldId id="261" r:id="rId4"/>
    <p:sldId id="262" r:id="rId5"/>
    <p:sldId id="263" r:id="rId6"/>
    <p:sldId id="272" r:id="rId7"/>
    <p:sldId id="264" r:id="rId8"/>
    <p:sldId id="265" r:id="rId9"/>
    <p:sldId id="266" r:id="rId10"/>
    <p:sldId id="270" r:id="rId11"/>
    <p:sldId id="271" r:id="rId12"/>
  </p:sldIdLst>
  <p:sldSz cx="12192000" cy="6858000"/>
  <p:notesSz cx="6742113"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21" d="100"/>
          <a:sy n="121" d="100"/>
        </p:scale>
        <p:origin x="13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H:\datos_financieros_PDR%20LEADER%2014-20_total%20y%20CCAA%2015-07-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H:\datos_financieros_PDR%20LEADER%2014-20_total%20y%20CCAA%2015-07-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l" defTabSz="914400" rtl="0" eaLnBrk="1" latinLnBrk="0" hangingPunct="1">
              <a:defRPr lang="es-ES" sz="2400" b="0" i="0" u="none" strike="noStrike" kern="1200" spc="0" baseline="0" dirty="0">
                <a:solidFill>
                  <a:schemeClr val="accent4">
                    <a:lumMod val="50000"/>
                  </a:schemeClr>
                </a:solidFill>
                <a:latin typeface="Bauhaus 93" pitchFamily="82" charset="0"/>
                <a:ea typeface="+mj-ea"/>
                <a:cs typeface="+mj-cs"/>
              </a:defRPr>
            </a:pPr>
            <a:r>
              <a:rPr lang="es-ES" sz="2400" kern="1200" dirty="0">
                <a:solidFill>
                  <a:schemeClr val="accent4">
                    <a:lumMod val="50000"/>
                  </a:schemeClr>
                </a:solidFill>
                <a:latin typeface="Bauhaus 93" pitchFamily="82" charset="0"/>
                <a:ea typeface="+mj-ea"/>
                <a:cs typeface="+mj-cs"/>
              </a:rPr>
              <a:t>Gasto de EELL y Programas UE en 2015</a:t>
            </a:r>
          </a:p>
        </c:rich>
      </c:tx>
      <c:layout>
        <c:manualLayout>
          <c:xMode val="edge"/>
          <c:yMode val="edge"/>
          <c:x val="0.23496292329933174"/>
          <c:y val="0"/>
        </c:manualLayout>
      </c:layout>
      <c:overlay val="0"/>
      <c:spPr>
        <a:noFill/>
        <a:ln>
          <a:noFill/>
        </a:ln>
        <a:effectLst/>
      </c:spPr>
      <c:txPr>
        <a:bodyPr rot="0" spcFirstLastPara="1" vertOverflow="ellipsis" vert="horz" wrap="square" anchor="ctr" anchorCtr="1"/>
        <a:lstStyle/>
        <a:p>
          <a:pPr marL="0" algn="l" defTabSz="914400" rtl="0" eaLnBrk="1" latinLnBrk="0" hangingPunct="1">
            <a:defRPr lang="es-ES" sz="2400" b="0" i="0" u="none" strike="noStrike" kern="1200" spc="0" baseline="0" dirty="0">
              <a:solidFill>
                <a:schemeClr val="accent4">
                  <a:lumMod val="50000"/>
                </a:schemeClr>
              </a:solidFill>
              <a:latin typeface="Bauhaus 93" pitchFamily="82" charset="0"/>
              <a:ea typeface="+mj-ea"/>
              <a:cs typeface="+mj-cs"/>
            </a:defRPr>
          </a:pPr>
          <a:endParaRPr lang="es-ES"/>
        </a:p>
      </c:txPr>
    </c:title>
    <c:autoTitleDeleted val="0"/>
    <c:plotArea>
      <c:layout>
        <c:manualLayout>
          <c:layoutTarget val="inner"/>
          <c:xMode val="edge"/>
          <c:yMode val="edge"/>
          <c:x val="0.17100138924863814"/>
          <c:y val="0.10499648483351663"/>
          <c:w val="0.70652946859943455"/>
          <c:h val="0.82933253742415203"/>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xmlns:c16r2="http://schemas.microsoft.com/office/drawing/2015/06/chart">
              <c:ext xmlns:c16="http://schemas.microsoft.com/office/drawing/2014/chart" uri="{C3380CC4-5D6E-409C-BE32-E72D297353CC}">
                <c16:uniqueId val="{00000001-134B-44A2-B0E6-13E43BE8F442}"/>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F791-41AC-AFE4-9C4841E7DB5D}"/>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791-41AC-AFE4-9C4841E7DB5D}"/>
              </c:ext>
            </c:extLst>
          </c:dPt>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5-F791-41AC-AFE4-9C4841E7DB5D}"/>
              </c:ext>
            </c:extLst>
          </c:dPt>
          <c:dPt>
            <c:idx val="4"/>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8-134B-44A2-B0E6-13E43BE8F442}"/>
              </c:ext>
            </c:extLst>
          </c:dPt>
          <c:cat>
            <c:strRef>
              <c:f>Hoja1!$B$3:$F$3</c:f>
              <c:strCache>
                <c:ptCount val="5"/>
                <c:pt idx="0">
                  <c:v>Presupuestos municipales</c:v>
                </c:pt>
                <c:pt idx="1">
                  <c:v>Diputaciones Provinciales</c:v>
                </c:pt>
                <c:pt idx="2">
                  <c:v>FEDER y FS</c:v>
                </c:pt>
                <c:pt idx="3">
                  <c:v>FEADER</c:v>
                </c:pt>
                <c:pt idx="4">
                  <c:v>Leader</c:v>
                </c:pt>
              </c:strCache>
            </c:strRef>
          </c:cat>
          <c:val>
            <c:numRef>
              <c:f>Hoja1!$B$5:$F$5</c:f>
              <c:numCache>
                <c:formatCode>General</c:formatCode>
                <c:ptCount val="5"/>
                <c:pt idx="0">
                  <c:v>43484.064678510003</c:v>
                </c:pt>
                <c:pt idx="1">
                  <c:v>22282.28251194</c:v>
                </c:pt>
                <c:pt idx="2">
                  <c:v>7857.1428571428578</c:v>
                </c:pt>
                <c:pt idx="3">
                  <c:v>1738</c:v>
                </c:pt>
                <c:pt idx="4">
                  <c:v>147.71428571428569</c:v>
                </c:pt>
              </c:numCache>
            </c:numRef>
          </c:val>
          <c:extLst xmlns:c16r2="http://schemas.microsoft.com/office/drawing/2015/06/chart">
            <c:ext xmlns:c16="http://schemas.microsoft.com/office/drawing/2014/chart" uri="{C3380CC4-5D6E-409C-BE32-E72D297353CC}">
              <c16:uniqueId val="{00000006-F791-41AC-AFE4-9C4841E7DB5D}"/>
            </c:ext>
          </c:extLst>
        </c:ser>
        <c:dLbls>
          <c:showLegendKey val="0"/>
          <c:showVal val="0"/>
          <c:showCatName val="0"/>
          <c:showSerName val="0"/>
          <c:showPercent val="0"/>
          <c:showBubbleSize val="0"/>
        </c:dLbls>
        <c:gapWidth val="150"/>
        <c:overlap val="100"/>
        <c:axId val="-638627440"/>
        <c:axId val="-638624176"/>
      </c:barChart>
      <c:catAx>
        <c:axId val="-63862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38624176"/>
        <c:crosses val="autoZero"/>
        <c:auto val="1"/>
        <c:lblAlgn val="ctr"/>
        <c:lblOffset val="100"/>
        <c:noMultiLvlLbl val="0"/>
      </c:catAx>
      <c:valAx>
        <c:axId val="-638624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Millones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38627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23500534655388E-2"/>
          <c:y val="3.9118082557873572E-2"/>
          <c:w val="0.93397649946534456"/>
          <c:h val="0.52136129649401752"/>
        </c:manualLayout>
      </c:layout>
      <c:barChart>
        <c:barDir val="col"/>
        <c:grouping val="clustered"/>
        <c:varyColors val="0"/>
        <c:ser>
          <c:idx val="0"/>
          <c:order val="0"/>
          <c:tx>
            <c:strRef>
              <c:f>Hoja1!$B$1</c:f>
              <c:strCache>
                <c:ptCount val="1"/>
                <c:pt idx="0">
                  <c:v>UE</c:v>
                </c:pt>
              </c:strCache>
            </c:strRef>
          </c:tx>
          <c:spPr>
            <a:solidFill>
              <a:schemeClr val="accent1"/>
            </a:solidFill>
            <a:ln>
              <a:noFill/>
            </a:ln>
            <a:effectLst/>
          </c:spPr>
          <c:invertIfNegative val="0"/>
          <c:dLbls>
            <c:dLbl>
              <c:idx val="0"/>
              <c:layout>
                <c:manualLayout>
                  <c:x val="-9.25925925925929E-3"/>
                  <c:y val="1.27236564582700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021-469D-B1AB-4B39DF249EAA}"/>
                </c:ext>
                <c:ext xmlns:c15="http://schemas.microsoft.com/office/drawing/2012/chart" uri="{CE6537A1-D6FC-4f65-9D91-7224C49458BB}">
                  <c15:layout/>
                </c:ext>
              </c:extLst>
            </c:dLbl>
            <c:dLbl>
              <c:idx val="1"/>
              <c:layout>
                <c:manualLayout>
                  <c:x val="-9.259259259259342E-3"/>
                  <c:y val="9.542742343702472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21-469D-B1AB-4B39DF249EAA}"/>
                </c:ext>
                <c:ext xmlns:c15="http://schemas.microsoft.com/office/drawing/2012/chart" uri="{CE6537A1-D6FC-4f65-9D91-7224C49458BB}">
                  <c15:layout/>
                </c:ext>
              </c:extLst>
            </c:dLbl>
            <c:dLbl>
              <c:idx val="7"/>
              <c:layout>
                <c:manualLayout>
                  <c:x val="-1.543209876543213E-3"/>
                  <c:y val="1.908548468740497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021-469D-B1AB-4B39DF249EA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Inversiones M4</c:v>
                </c:pt>
                <c:pt idx="1">
                  <c:v>Empresas M6</c:v>
                </c:pt>
                <c:pt idx="2">
                  <c:v>Servicios básicos M7</c:v>
                </c:pt>
                <c:pt idx="3">
                  <c:v>Forestal M8</c:v>
                </c:pt>
                <c:pt idx="4">
                  <c:v>Agroambiente M10</c:v>
                </c:pt>
                <c:pt idx="5">
                  <c:v>A ecológica M11</c:v>
                </c:pt>
                <c:pt idx="6">
                  <c:v>ZLN M13</c:v>
                </c:pt>
                <c:pt idx="7">
                  <c:v>Cooperación M16</c:v>
                </c:pt>
                <c:pt idx="8">
                  <c:v>LEADER M19</c:v>
                </c:pt>
                <c:pt idx="9">
                  <c:v>Otras</c:v>
                </c:pt>
              </c:strCache>
            </c:strRef>
          </c:cat>
          <c:val>
            <c:numRef>
              <c:f>Hoja1!$B$2:$B$11</c:f>
              <c:numCache>
                <c:formatCode>General</c:formatCode>
                <c:ptCount val="10"/>
                <c:pt idx="0">
                  <c:v>23.5</c:v>
                </c:pt>
                <c:pt idx="1">
                  <c:v>7.2</c:v>
                </c:pt>
                <c:pt idx="2">
                  <c:v>6.7</c:v>
                </c:pt>
                <c:pt idx="3">
                  <c:v>4.49</c:v>
                </c:pt>
                <c:pt idx="4">
                  <c:v>16.8</c:v>
                </c:pt>
                <c:pt idx="5">
                  <c:v>6.36</c:v>
                </c:pt>
                <c:pt idx="6">
                  <c:v>16.100000000000001</c:v>
                </c:pt>
                <c:pt idx="7">
                  <c:v>2</c:v>
                </c:pt>
                <c:pt idx="8">
                  <c:v>6.1</c:v>
                </c:pt>
                <c:pt idx="9">
                  <c:v>10.75</c:v>
                </c:pt>
              </c:numCache>
            </c:numRef>
          </c:val>
          <c:extLst xmlns:c16r2="http://schemas.microsoft.com/office/drawing/2015/06/chart">
            <c:ext xmlns:c16="http://schemas.microsoft.com/office/drawing/2014/chart" uri="{C3380CC4-5D6E-409C-BE32-E72D297353CC}">
              <c16:uniqueId val="{00000003-3021-469D-B1AB-4B39DF249EAA}"/>
            </c:ext>
          </c:extLst>
        </c:ser>
        <c:ser>
          <c:idx val="1"/>
          <c:order val="1"/>
          <c:tx>
            <c:strRef>
              <c:f>Hoja1!$C$1</c:f>
              <c:strCache>
                <c:ptCount val="1"/>
                <c:pt idx="0">
                  <c:v>ESP</c:v>
                </c:pt>
              </c:strCache>
            </c:strRef>
          </c:tx>
          <c:spPr>
            <a:solidFill>
              <a:schemeClr val="accent2"/>
            </a:solidFill>
            <a:ln>
              <a:noFill/>
            </a:ln>
            <a:effectLst/>
          </c:spPr>
          <c:invertIfNegative val="0"/>
          <c:dLbls>
            <c:dLbl>
              <c:idx val="2"/>
              <c:layout>
                <c:manualLayout>
                  <c:x val="9.25925925925929E-3"/>
                  <c:y val="-1.1663217018936033E-1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021-469D-B1AB-4B39DF249EAA}"/>
                </c:ext>
                <c:ext xmlns:c15="http://schemas.microsoft.com/office/drawing/2012/chart" uri="{CE6537A1-D6FC-4f65-9D91-7224C49458BB}">
                  <c15:layout/>
                </c:ext>
              </c:extLst>
            </c:dLbl>
            <c:dLbl>
              <c:idx val="4"/>
              <c:layout>
                <c:manualLayout>
                  <c:x val="7.7160493827160689E-3"/>
                  <c:y val="-6.36182822913507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021-469D-B1AB-4B39DF249EAA}"/>
                </c:ext>
                <c:ext xmlns:c15="http://schemas.microsoft.com/office/drawing/2012/chart" uri="{CE6537A1-D6FC-4f65-9D91-7224C49458BB}">
                  <c15:layout/>
                </c:ext>
              </c:extLst>
            </c:dLbl>
            <c:dLbl>
              <c:idx val="5"/>
              <c:layout>
                <c:manualLayout>
                  <c:x val="7.7160493827160689E-3"/>
                  <c:y val="1.272365645826992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021-469D-B1AB-4B39DF249EAA}"/>
                </c:ext>
                <c:ext xmlns:c15="http://schemas.microsoft.com/office/drawing/2012/chart" uri="{CE6537A1-D6FC-4f65-9D91-7224C49458BB}">
                  <c15:layout/>
                </c:ext>
              </c:extLst>
            </c:dLbl>
            <c:dLbl>
              <c:idx val="6"/>
              <c:layout>
                <c:manualLayout>
                  <c:x val="4.6296296296296389E-3"/>
                  <c:y val="3.180914114567519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021-469D-B1AB-4B39DF249EA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Inversiones M4</c:v>
                </c:pt>
                <c:pt idx="1">
                  <c:v>Empresas M6</c:v>
                </c:pt>
                <c:pt idx="2">
                  <c:v>Servicios básicos M7</c:v>
                </c:pt>
                <c:pt idx="3">
                  <c:v>Forestal M8</c:v>
                </c:pt>
                <c:pt idx="4">
                  <c:v>Agroambiente M10</c:v>
                </c:pt>
                <c:pt idx="5">
                  <c:v>A ecológica M11</c:v>
                </c:pt>
                <c:pt idx="6">
                  <c:v>ZLN M13</c:v>
                </c:pt>
                <c:pt idx="7">
                  <c:v>Cooperación M16</c:v>
                </c:pt>
                <c:pt idx="8">
                  <c:v>LEADER M19</c:v>
                </c:pt>
                <c:pt idx="9">
                  <c:v>Otras</c:v>
                </c:pt>
              </c:strCache>
            </c:strRef>
          </c:cat>
          <c:val>
            <c:numRef>
              <c:f>Hoja1!$C$2:$C$11</c:f>
              <c:numCache>
                <c:formatCode>General</c:formatCode>
                <c:ptCount val="10"/>
                <c:pt idx="0">
                  <c:v>32.200000000000003</c:v>
                </c:pt>
                <c:pt idx="1">
                  <c:v>8.4700000000000006</c:v>
                </c:pt>
                <c:pt idx="2">
                  <c:v>3.91</c:v>
                </c:pt>
                <c:pt idx="3">
                  <c:v>14.28</c:v>
                </c:pt>
                <c:pt idx="4">
                  <c:v>10.39</c:v>
                </c:pt>
                <c:pt idx="5">
                  <c:v>4.55</c:v>
                </c:pt>
                <c:pt idx="6">
                  <c:v>7.06</c:v>
                </c:pt>
                <c:pt idx="7">
                  <c:v>2.5299999999999998</c:v>
                </c:pt>
                <c:pt idx="8">
                  <c:v>10.199999999999999</c:v>
                </c:pt>
                <c:pt idx="9">
                  <c:v>6.7999999999999972</c:v>
                </c:pt>
              </c:numCache>
            </c:numRef>
          </c:val>
          <c:extLst xmlns:c16r2="http://schemas.microsoft.com/office/drawing/2015/06/chart">
            <c:ext xmlns:c16="http://schemas.microsoft.com/office/drawing/2014/chart" uri="{C3380CC4-5D6E-409C-BE32-E72D297353CC}">
              <c16:uniqueId val="{00000008-3021-469D-B1AB-4B39DF249EAA}"/>
            </c:ext>
          </c:extLst>
        </c:ser>
        <c:dLbls>
          <c:showLegendKey val="0"/>
          <c:showVal val="0"/>
          <c:showCatName val="0"/>
          <c:showSerName val="0"/>
          <c:showPercent val="0"/>
          <c:showBubbleSize val="0"/>
        </c:dLbls>
        <c:gapWidth val="219"/>
        <c:overlap val="-27"/>
        <c:axId val="-637917872"/>
        <c:axId val="-637919504"/>
      </c:barChart>
      <c:catAx>
        <c:axId val="-63791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37919504"/>
        <c:crosses val="autoZero"/>
        <c:auto val="1"/>
        <c:lblAlgn val="ctr"/>
        <c:lblOffset val="100"/>
        <c:noMultiLvlLbl val="0"/>
      </c:catAx>
      <c:valAx>
        <c:axId val="-63791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37917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7071024512885E-2"/>
          <c:y val="0.1216682056017236"/>
          <c:w val="0.77486864267673639"/>
          <c:h val="0.81264471442454733"/>
        </c:manualLayout>
      </c:layout>
      <c:barChart>
        <c:barDir val="col"/>
        <c:grouping val="stacked"/>
        <c:varyColors val="0"/>
        <c:ser>
          <c:idx val="0"/>
          <c:order val="0"/>
          <c:tx>
            <c:strRef>
              <c:f>Hoja1!$D$25</c:f>
              <c:strCache>
                <c:ptCount val="1"/>
                <c:pt idx="0">
                  <c:v>Programado</c:v>
                </c:pt>
              </c:strCache>
            </c:strRef>
          </c:tx>
          <c:spPr>
            <a:solidFill>
              <a:srgbClr val="92D050"/>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DB7B-4F6B-93AE-15FB129F9CBD}"/>
              </c:ext>
            </c:extLst>
          </c:dPt>
          <c:dPt>
            <c:idx val="1"/>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DB7B-4F6B-93AE-15FB129F9CBD}"/>
              </c:ext>
            </c:extLst>
          </c:dPt>
          <c:cat>
            <c:strRef>
              <c:extLst>
                <c:ext xmlns:c15="http://schemas.microsoft.com/office/drawing/2012/chart" uri="{02D57815-91ED-43cb-92C2-25804820EDAC}">
                  <c15:fullRef>
                    <c15:sqref>(Hoja1!$D$28,Hoja1!$H$28)</c15:sqref>
                  </c15:fullRef>
                </c:ext>
              </c:extLst>
              <c:f>(Hoja1!$D$28,Hoja1!$H$28)</c:f>
              <c:strCache>
                <c:ptCount val="2"/>
                <c:pt idx="0">
                  <c:v>GPT Feader</c:v>
                </c:pt>
                <c:pt idx="1">
                  <c:v>GPT Leader</c:v>
                </c:pt>
              </c:strCache>
            </c:strRef>
          </c:cat>
          <c:val>
            <c:numRef>
              <c:extLst>
                <c:ext xmlns:c15="http://schemas.microsoft.com/office/drawing/2012/chart" uri="{02D57815-91ED-43cb-92C2-25804820EDAC}">
                  <c15:fullRef>
                    <c15:sqref>(Hoja1!$D$26,Hoja1!$H$26,Hoja1!$D$27,Hoja1!$H$27)</c15:sqref>
                  </c15:fullRef>
                </c:ext>
              </c:extLst>
              <c:f>(Hoja1!$D$26,Hoja1!$H$26)</c:f>
              <c:numCache>
                <c:formatCode>#,##0</c:formatCode>
                <c:ptCount val="2"/>
                <c:pt idx="0">
                  <c:v>12115</c:v>
                </c:pt>
                <c:pt idx="1">
                  <c:v>1119</c:v>
                </c:pt>
              </c:numCache>
            </c:numRef>
          </c:val>
          <c:extLst xmlns:c16r2="http://schemas.microsoft.com/office/drawing/2015/06/chart">
            <c:ext xmlns:c16="http://schemas.microsoft.com/office/drawing/2014/chart" uri="{C3380CC4-5D6E-409C-BE32-E72D297353CC}">
              <c16:uniqueId val="{00000004-DB7B-4F6B-93AE-15FB129F9CBD}"/>
            </c:ext>
          </c:extLst>
        </c:ser>
        <c:ser>
          <c:idx val="1"/>
          <c:order val="1"/>
          <c:tx>
            <c:strRef>
              <c:f>Hoja1!$H$25</c:f>
              <c:strCache>
                <c:ptCount val="1"/>
                <c:pt idx="0">
                  <c:v>Ejecutado</c:v>
                </c:pt>
              </c:strCache>
            </c:strRef>
          </c:tx>
          <c:spPr>
            <a:solidFill>
              <a:schemeClr val="accent2"/>
            </a:solidFill>
            <a:ln>
              <a:noFill/>
            </a:ln>
            <a:effectLst/>
          </c:spPr>
          <c:invertIfNegative val="0"/>
          <c:cat>
            <c:strLit>
              <c:ptCount val="2"/>
              <c:pt idx="0">
                <c:v>GPT Feader</c:v>
              </c:pt>
              <c:pt idx="1">
                <c:v>GPT Leader</c:v>
              </c:pt>
              <c:extLst>
                <c:ext xmlns:c15="http://schemas.microsoft.com/office/drawing/2012/chart" uri="{02D57815-91ED-43cb-92C2-25804820EDAC}">
                  <c15:autoCat val="1"/>
                </c:ext>
              </c:extLst>
            </c:strLit>
          </c:cat>
          <c:val>
            <c:numRef>
              <c:extLst>
                <c:ext xmlns:c15="http://schemas.microsoft.com/office/drawing/2012/chart" uri="{02D57815-91ED-43cb-92C2-25804820EDAC}">
                  <c15:fullRef>
                    <c15:sqref>(Hoja1!$D$27,Hoja1!$H$27)</c15:sqref>
                  </c15:fullRef>
                </c:ext>
              </c:extLst>
              <c:f>(Hoja1!$D$27,Hoja1!$H$27)</c:f>
              <c:numCache>
                <c:formatCode>#,##0</c:formatCode>
                <c:ptCount val="2"/>
                <c:pt idx="0">
                  <c:v>1085</c:v>
                </c:pt>
                <c:pt idx="1">
                  <c:v>28</c:v>
                </c:pt>
              </c:numCache>
            </c:numRef>
          </c:val>
          <c:extLst xmlns:c16r2="http://schemas.microsoft.com/office/drawing/2015/06/chart">
            <c:ext xmlns:c16="http://schemas.microsoft.com/office/drawing/2014/chart" uri="{C3380CC4-5D6E-409C-BE32-E72D297353CC}">
              <c16:uniqueId val="{00000005-DB7B-4F6B-93AE-15FB129F9CBD}"/>
            </c:ext>
          </c:extLst>
        </c:ser>
        <c:dLbls>
          <c:showLegendKey val="0"/>
          <c:showVal val="0"/>
          <c:showCatName val="0"/>
          <c:showSerName val="0"/>
          <c:showPercent val="0"/>
          <c:showBubbleSize val="0"/>
        </c:dLbls>
        <c:gapWidth val="79"/>
        <c:overlap val="100"/>
        <c:axId val="-637915152"/>
        <c:axId val="-637922768"/>
      </c:barChart>
      <c:catAx>
        <c:axId val="-63791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S"/>
          </a:p>
        </c:txPr>
        <c:crossAx val="-637922768"/>
        <c:crosses val="autoZero"/>
        <c:auto val="1"/>
        <c:lblAlgn val="ctr"/>
        <c:lblOffset val="100"/>
        <c:noMultiLvlLbl val="0"/>
      </c:catAx>
      <c:valAx>
        <c:axId val="-637922768"/>
        <c:scaling>
          <c:orientation val="minMax"/>
        </c:scaling>
        <c:delete val="1"/>
        <c:axPos val="l"/>
        <c:numFmt formatCode="#,##0" sourceLinked="1"/>
        <c:majorTickMark val="none"/>
        <c:minorTickMark val="none"/>
        <c:tickLblPos val="nextTo"/>
        <c:crossAx val="-637915152"/>
        <c:crosses val="autoZero"/>
        <c:crossBetween val="between"/>
        <c:minorUnit val="40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Submedidas!$H$2:$K$2</c:f>
              <c:strCache>
                <c:ptCount val="4"/>
                <c:pt idx="0">
                  <c:v>M19,1</c:v>
                </c:pt>
                <c:pt idx="1">
                  <c:v>M19,2</c:v>
                </c:pt>
                <c:pt idx="2">
                  <c:v>M19,3</c:v>
                </c:pt>
                <c:pt idx="3">
                  <c:v>M19,4</c:v>
                </c:pt>
              </c:strCache>
            </c:strRef>
          </c:cat>
          <c:val>
            <c:numRef>
              <c:f>Submedidas!$H$20:$K$20</c:f>
              <c:numCache>
                <c:formatCode>#,##0</c:formatCode>
                <c:ptCount val="4"/>
                <c:pt idx="0">
                  <c:v>15878089.09</c:v>
                </c:pt>
                <c:pt idx="1">
                  <c:v>844599597.25999999</c:v>
                </c:pt>
                <c:pt idx="2">
                  <c:v>30473282.810000021</c:v>
                </c:pt>
                <c:pt idx="3">
                  <c:v>212803959.69</c:v>
                </c:pt>
              </c:numCache>
            </c:numRef>
          </c:val>
          <c:extLst xmlns:c16r2="http://schemas.microsoft.com/office/drawing/2015/06/chart">
            <c:ext xmlns:c16="http://schemas.microsoft.com/office/drawing/2014/chart" uri="{C3380CC4-5D6E-409C-BE32-E72D297353CC}">
              <c16:uniqueId val="{00000000-4D9A-4FC3-A02D-5CA7248571EB}"/>
            </c:ext>
          </c:extLst>
        </c:ser>
        <c:dLbls>
          <c:showLegendKey val="0"/>
          <c:showVal val="0"/>
          <c:showCatName val="0"/>
          <c:showSerName val="0"/>
          <c:showPercent val="0"/>
          <c:showBubbleSize val="0"/>
          <c:showLeaderLines val="1"/>
        </c:dLbls>
      </c:pie3DChart>
    </c:plotArea>
    <c:legend>
      <c:legendPos val="r"/>
      <c:layout>
        <c:manualLayout>
          <c:xMode val="edge"/>
          <c:yMode val="edge"/>
          <c:x val="0.80042366579177548"/>
          <c:y val="0.20774788568095687"/>
          <c:w val="0.18290966754155741"/>
          <c:h val="0.45024496937882824"/>
        </c:manualLayout>
      </c:layout>
      <c:overlay val="0"/>
      <c:txPr>
        <a:bodyPr/>
        <a:lstStyle/>
        <a:p>
          <a:pPr rtl="0">
            <a:defRPr sz="1600"/>
          </a:pPr>
          <a:endParaRPr lang="es-ES"/>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84951881014875"/>
          <c:y val="5.0925925925925923E-2"/>
          <c:w val="0.77303937007874113"/>
          <c:h val="0.83779308836395461"/>
        </c:manualLayout>
      </c:layout>
      <c:barChart>
        <c:barDir val="col"/>
        <c:grouping val="clustered"/>
        <c:varyColors val="0"/>
        <c:ser>
          <c:idx val="0"/>
          <c:order val="0"/>
          <c:invertIfNegative val="0"/>
          <c:cat>
            <c:strRef>
              <c:f>Submedidas!$H$2:$K$2</c:f>
              <c:strCache>
                <c:ptCount val="4"/>
                <c:pt idx="0">
                  <c:v>M19,1</c:v>
                </c:pt>
                <c:pt idx="1">
                  <c:v>M19,2</c:v>
                </c:pt>
                <c:pt idx="2">
                  <c:v>M19,3</c:v>
                </c:pt>
                <c:pt idx="3">
                  <c:v>M19,4</c:v>
                </c:pt>
              </c:strCache>
            </c:strRef>
          </c:cat>
          <c:val>
            <c:numRef>
              <c:f>Submedidas!$H$20:$K$20</c:f>
              <c:numCache>
                <c:formatCode>#,##0</c:formatCode>
                <c:ptCount val="4"/>
                <c:pt idx="0">
                  <c:v>15878089.09</c:v>
                </c:pt>
                <c:pt idx="1">
                  <c:v>844599597.25999999</c:v>
                </c:pt>
                <c:pt idx="2">
                  <c:v>30473282.810000021</c:v>
                </c:pt>
                <c:pt idx="3">
                  <c:v>212803959.69</c:v>
                </c:pt>
              </c:numCache>
            </c:numRef>
          </c:val>
          <c:extLst xmlns:c16r2="http://schemas.microsoft.com/office/drawing/2015/06/chart">
            <c:ext xmlns:c16="http://schemas.microsoft.com/office/drawing/2014/chart" uri="{C3380CC4-5D6E-409C-BE32-E72D297353CC}">
              <c16:uniqueId val="{00000000-515A-4084-AB32-C08C2CEE448F}"/>
            </c:ext>
          </c:extLst>
        </c:ser>
        <c:ser>
          <c:idx val="1"/>
          <c:order val="1"/>
          <c:invertIfNegative val="0"/>
          <c:cat>
            <c:strRef>
              <c:f>Submedidas!$H$2:$K$2</c:f>
              <c:strCache>
                <c:ptCount val="4"/>
                <c:pt idx="0">
                  <c:v>M19,1</c:v>
                </c:pt>
                <c:pt idx="1">
                  <c:v>M19,2</c:v>
                </c:pt>
                <c:pt idx="2">
                  <c:v>M19,3</c:v>
                </c:pt>
                <c:pt idx="3">
                  <c:v>M19,4</c:v>
                </c:pt>
              </c:strCache>
            </c:strRef>
          </c:cat>
          <c:val>
            <c:numRef>
              <c:f>Submedidas!$H$21:$K$21</c:f>
              <c:numCache>
                <c:formatCode>0.00</c:formatCode>
                <c:ptCount val="4"/>
                <c:pt idx="0">
                  <c:v>1.4385520440251487</c:v>
                </c:pt>
                <c:pt idx="1">
                  <c:v>76.520573107653888</c:v>
                </c:pt>
                <c:pt idx="2">
                  <c:v>2.7608739959829762</c:v>
                </c:pt>
                <c:pt idx="3">
                  <c:v>19.280000852337697</c:v>
                </c:pt>
              </c:numCache>
            </c:numRef>
          </c:val>
          <c:extLst xmlns:c16r2="http://schemas.microsoft.com/office/drawing/2015/06/chart">
            <c:ext xmlns:c16="http://schemas.microsoft.com/office/drawing/2014/chart" uri="{C3380CC4-5D6E-409C-BE32-E72D297353CC}">
              <c16:uniqueId val="{00000001-515A-4084-AB32-C08C2CEE448F}"/>
            </c:ext>
          </c:extLst>
        </c:ser>
        <c:dLbls>
          <c:showLegendKey val="0"/>
          <c:showVal val="0"/>
          <c:showCatName val="0"/>
          <c:showSerName val="0"/>
          <c:showPercent val="0"/>
          <c:showBubbleSize val="0"/>
        </c:dLbls>
        <c:gapWidth val="150"/>
        <c:axId val="-638633424"/>
        <c:axId val="-638624720"/>
      </c:barChart>
      <c:catAx>
        <c:axId val="-638633424"/>
        <c:scaling>
          <c:orientation val="minMax"/>
        </c:scaling>
        <c:delete val="0"/>
        <c:axPos val="b"/>
        <c:numFmt formatCode="General" sourceLinked="0"/>
        <c:majorTickMark val="out"/>
        <c:minorTickMark val="none"/>
        <c:tickLblPos val="nextTo"/>
        <c:crossAx val="-638624720"/>
        <c:crosses val="autoZero"/>
        <c:auto val="1"/>
        <c:lblAlgn val="ctr"/>
        <c:lblOffset val="100"/>
        <c:noMultiLvlLbl val="0"/>
      </c:catAx>
      <c:valAx>
        <c:axId val="-638624720"/>
        <c:scaling>
          <c:orientation val="minMax"/>
        </c:scaling>
        <c:delete val="0"/>
        <c:axPos val="l"/>
        <c:numFmt formatCode="#,##0" sourceLinked="1"/>
        <c:majorTickMark val="out"/>
        <c:minorTickMark val="none"/>
        <c:tickLblPos val="nextTo"/>
        <c:crossAx val="-638633424"/>
        <c:crosses val="autoZero"/>
        <c:crossBetween val="between"/>
      </c:valAx>
      <c:spPr>
        <a:noFill/>
        <a:ln>
          <a:noFill/>
        </a:ln>
      </c:spPr>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0.67992</cdr:x>
      <cdr:y>0.06752</cdr:y>
    </cdr:from>
    <cdr:to>
      <cdr:x>0.94634</cdr:x>
      <cdr:y>0.26572</cdr:y>
    </cdr:to>
    <cdr:sp macro="" textlink="">
      <cdr:nvSpPr>
        <cdr:cNvPr id="2" name="Rounded Rectangle 7"/>
        <cdr:cNvSpPr/>
      </cdr:nvSpPr>
      <cdr:spPr>
        <a:xfrm xmlns:a="http://schemas.openxmlformats.org/drawingml/2006/main">
          <a:off x="5595458" y="291662"/>
          <a:ext cx="2192530" cy="856142"/>
        </a:xfrm>
        <a:prstGeom xmlns:a="http://schemas.openxmlformats.org/drawingml/2006/main" prst="roundRect">
          <a:avLst/>
        </a:prstGeom>
        <a:solidFill xmlns:a="http://schemas.openxmlformats.org/drawingml/2006/main">
          <a:srgbClr val="00B050"/>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defTabSz="457200" fontAlgn="auto">
            <a:spcBef>
              <a:spcPts val="0"/>
            </a:spcBef>
            <a:spcAft>
              <a:spcPts val="0"/>
            </a:spcAft>
            <a:defRPr/>
          </a:pPr>
          <a:r>
            <a:rPr lang="da-DK" sz="1400" dirty="0">
              <a:solidFill>
                <a:srgbClr val="FFFFFF"/>
              </a:solidFill>
            </a:rPr>
            <a:t>Gasto en materia de medio ambiente y clima </a:t>
          </a:r>
        </a:p>
        <a:p xmlns:a="http://schemas.openxmlformats.org/drawingml/2006/main">
          <a:pPr defTabSz="457200" fontAlgn="auto">
            <a:spcBef>
              <a:spcPts val="0"/>
            </a:spcBef>
            <a:spcAft>
              <a:spcPts val="0"/>
            </a:spcAft>
            <a:defRPr/>
          </a:pPr>
          <a:r>
            <a:rPr lang="da-DK" sz="1400" dirty="0">
              <a:solidFill>
                <a:srgbClr val="FFFFFF"/>
              </a:solidFill>
            </a:rPr>
            <a:t>	43% UE 35% ESP</a:t>
          </a:r>
        </a:p>
      </cdr:txBody>
    </cdr:sp>
  </cdr:relSizeAnchor>
</c:userShapes>
</file>

<file path=ppt/drawings/drawing2.xml><?xml version="1.0" encoding="utf-8"?>
<c:userShapes xmlns:c="http://schemas.openxmlformats.org/drawingml/2006/chart">
  <cdr:relSizeAnchor xmlns:cdr="http://schemas.openxmlformats.org/drawingml/2006/chartDrawing">
    <cdr:from>
      <cdr:x>0.13542</cdr:x>
      <cdr:y>0.4184</cdr:y>
    </cdr:from>
    <cdr:to>
      <cdr:x>0.31042</cdr:x>
      <cdr:y>0.52257</cdr:y>
    </cdr:to>
    <cdr:sp macro="" textlink="">
      <cdr:nvSpPr>
        <cdr:cNvPr id="2" name="CuadroTexto 1">
          <a:extLst xmlns:a="http://schemas.openxmlformats.org/drawingml/2006/main">
            <a:ext uri="{FF2B5EF4-FFF2-40B4-BE49-F238E27FC236}">
              <a16:creationId xmlns:a16="http://schemas.microsoft.com/office/drawing/2014/main" xmlns="" id="{248B17A6-2246-491B-8D4C-422B12566BDB}"/>
            </a:ext>
          </a:extLst>
        </cdr:cNvPr>
        <cdr:cNvSpPr txBox="1"/>
      </cdr:nvSpPr>
      <cdr:spPr>
        <a:xfrm xmlns:a="http://schemas.openxmlformats.org/drawingml/2006/main">
          <a:off x="619126" y="1147763"/>
          <a:ext cx="8001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b="1" dirty="0"/>
            <a:t>13,200</a:t>
          </a:r>
          <a:r>
            <a:rPr lang="es-ES" sz="1100" dirty="0"/>
            <a:t> M€</a:t>
          </a:r>
        </a:p>
      </cdr:txBody>
    </cdr:sp>
  </cdr:relSizeAnchor>
  <cdr:relSizeAnchor xmlns:cdr="http://schemas.openxmlformats.org/drawingml/2006/chartDrawing">
    <cdr:from>
      <cdr:x>0.53803</cdr:x>
      <cdr:y>0.86691</cdr:y>
    </cdr:from>
    <cdr:to>
      <cdr:x>0.6922</cdr:x>
      <cdr:y>0.96066</cdr:y>
    </cdr:to>
    <cdr:sp macro="" textlink="">
      <cdr:nvSpPr>
        <cdr:cNvPr id="3" name="CuadroTexto 2">
          <a:extLst xmlns:a="http://schemas.openxmlformats.org/drawingml/2006/main">
            <a:ext uri="{FF2B5EF4-FFF2-40B4-BE49-F238E27FC236}">
              <a16:creationId xmlns:a16="http://schemas.microsoft.com/office/drawing/2014/main" xmlns="" id="{45A3C42B-D725-4EA5-9727-CDA70F414F74}"/>
            </a:ext>
          </a:extLst>
        </cdr:cNvPr>
        <cdr:cNvSpPr txBox="1"/>
      </cdr:nvSpPr>
      <cdr:spPr>
        <a:xfrm xmlns:a="http://schemas.openxmlformats.org/drawingml/2006/main">
          <a:off x="3261360" y="3577075"/>
          <a:ext cx="934534" cy="386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b="1" dirty="0"/>
            <a:t>1,147M€</a:t>
          </a:r>
        </a:p>
      </cdr:txBody>
    </cdr:sp>
  </cdr:relSizeAnchor>
  <cdr:relSizeAnchor xmlns:cdr="http://schemas.openxmlformats.org/drawingml/2006/chartDrawing">
    <cdr:from>
      <cdr:x>0.30442</cdr:x>
      <cdr:y>0.17852</cdr:y>
    </cdr:from>
    <cdr:to>
      <cdr:x>0.38299</cdr:x>
      <cdr:y>0.25008</cdr:y>
    </cdr:to>
    <cdr:sp macro="" textlink="">
      <cdr:nvSpPr>
        <cdr:cNvPr id="4" name="CuadroTexto 2">
          <a:extLst xmlns:a="http://schemas.openxmlformats.org/drawingml/2006/main">
            <a:ext uri="{FF2B5EF4-FFF2-40B4-BE49-F238E27FC236}">
              <a16:creationId xmlns:a16="http://schemas.microsoft.com/office/drawing/2014/main" xmlns="" id="{DDDC20FB-AF8A-4A5D-978B-BAD3B2B150FA}"/>
            </a:ext>
          </a:extLst>
        </cdr:cNvPr>
        <cdr:cNvSpPr txBox="1"/>
      </cdr:nvSpPr>
      <cdr:spPr>
        <a:xfrm xmlns:a="http://schemas.openxmlformats.org/drawingml/2006/main">
          <a:off x="1845310" y="736600"/>
          <a:ext cx="476251" cy="2952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non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000" dirty="0"/>
            <a:t>13,08%</a:t>
          </a:r>
        </a:p>
      </cdr:txBody>
    </cdr:sp>
  </cdr:relSizeAnchor>
  <cdr:relSizeAnchor xmlns:cdr="http://schemas.openxmlformats.org/drawingml/2006/chartDrawing">
    <cdr:from>
      <cdr:x>0.40059</cdr:x>
      <cdr:y>0.8378</cdr:y>
    </cdr:from>
    <cdr:to>
      <cdr:x>0.48473</cdr:x>
      <cdr:y>0.90243</cdr:y>
    </cdr:to>
    <cdr:sp macro="" textlink="">
      <cdr:nvSpPr>
        <cdr:cNvPr id="5" name="CuadroTexto 3">
          <a:extLst xmlns:a="http://schemas.openxmlformats.org/drawingml/2006/main">
            <a:ext uri="{FF2B5EF4-FFF2-40B4-BE49-F238E27FC236}">
              <a16:creationId xmlns:a16="http://schemas.microsoft.com/office/drawing/2014/main" xmlns="" id="{AF6B07FD-A41D-4C4E-911D-3244F3A3AD02}"/>
            </a:ext>
          </a:extLst>
        </cdr:cNvPr>
        <cdr:cNvSpPr txBox="1"/>
      </cdr:nvSpPr>
      <cdr:spPr>
        <a:xfrm xmlns:a="http://schemas.openxmlformats.org/drawingml/2006/main">
          <a:off x="2428260" y="3456955"/>
          <a:ext cx="510038" cy="26667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000" dirty="0"/>
            <a:t>2,53%</a:t>
          </a:r>
        </a:p>
      </cdr:txBody>
    </cdr:sp>
  </cdr:relSizeAnchor>
  <cdr:relSizeAnchor xmlns:cdr="http://schemas.openxmlformats.org/drawingml/2006/chartDrawing">
    <cdr:from>
      <cdr:x>0</cdr:x>
      <cdr:y>0.03571</cdr:y>
    </cdr:from>
    <cdr:to>
      <cdr:x>1</cdr:x>
      <cdr:y>0.18367</cdr:y>
    </cdr:to>
    <cdr:sp macro="" textlink="">
      <cdr:nvSpPr>
        <cdr:cNvPr id="6" name="CuadroTexto 5">
          <a:extLst xmlns:a="http://schemas.openxmlformats.org/drawingml/2006/main">
            <a:ext uri="{FF2B5EF4-FFF2-40B4-BE49-F238E27FC236}">
              <a16:creationId xmlns:a16="http://schemas.microsoft.com/office/drawing/2014/main" xmlns="" id="{77F43DD4-0412-4849-A8D0-7C826C102FBD}"/>
            </a:ext>
          </a:extLst>
        </cdr:cNvPr>
        <cdr:cNvSpPr txBox="1"/>
      </cdr:nvSpPr>
      <cdr:spPr>
        <a:xfrm xmlns:a="http://schemas.openxmlformats.org/drawingml/2006/main">
          <a:off x="-20782" y="177800"/>
          <a:ext cx="6108700" cy="736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cdr:x>
      <cdr:y>0.04847</cdr:y>
    </cdr:from>
    <cdr:to>
      <cdr:x>1</cdr:x>
      <cdr:y>0.13776</cdr:y>
    </cdr:to>
    <cdr:sp macro="" textlink="">
      <cdr:nvSpPr>
        <cdr:cNvPr id="7" name="CuadroTexto 6">
          <a:extLst xmlns:a="http://schemas.openxmlformats.org/drawingml/2006/main">
            <a:ext uri="{FF2B5EF4-FFF2-40B4-BE49-F238E27FC236}">
              <a16:creationId xmlns:a16="http://schemas.microsoft.com/office/drawing/2014/main" xmlns="" id="{3C4156AC-0926-4F75-AE28-16B941071C46}"/>
            </a:ext>
          </a:extLst>
        </cdr:cNvPr>
        <cdr:cNvSpPr txBox="1"/>
      </cdr:nvSpPr>
      <cdr:spPr>
        <a:xfrm xmlns:a="http://schemas.openxmlformats.org/drawingml/2006/main">
          <a:off x="0" y="241300"/>
          <a:ext cx="6072678" cy="444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cdr:x>
      <cdr:y>0</cdr:y>
    </cdr:from>
    <cdr:to>
      <cdr:x>1</cdr:x>
      <cdr:y>0.10776</cdr:y>
    </cdr:to>
    <cdr:pic>
      <cdr:nvPicPr>
        <cdr:cNvPr id="8" name="chart">
          <a:extLst xmlns:a="http://schemas.openxmlformats.org/drawingml/2006/main">
            <a:ext uri="{FF2B5EF4-FFF2-40B4-BE49-F238E27FC236}">
              <a16:creationId xmlns:a16="http://schemas.microsoft.com/office/drawing/2014/main" xmlns="" id="{1379C5C6-C8FC-4A55-8631-848862106E1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998815" cy="53649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0.225</cdr:x>
      <cdr:y>0.74653</cdr:y>
    </cdr:from>
    <cdr:to>
      <cdr:x>0.32917</cdr:x>
      <cdr:y>0.79514</cdr:y>
    </cdr:to>
    <cdr:sp macro="" textlink="">
      <cdr:nvSpPr>
        <cdr:cNvPr id="2" name="1 CuadroTexto"/>
        <cdr:cNvSpPr txBox="1"/>
      </cdr:nvSpPr>
      <cdr:spPr>
        <a:xfrm xmlns:a="http://schemas.openxmlformats.org/drawingml/2006/main">
          <a:off x="1028700" y="2047875"/>
          <a:ext cx="476250" cy="133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a:p>
      </cdr:txBody>
    </cdr:sp>
  </cdr:relSizeAnchor>
  <cdr:relSizeAnchor xmlns:cdr="http://schemas.openxmlformats.org/drawingml/2006/chartDrawing">
    <cdr:from>
      <cdr:x>0.2</cdr:x>
      <cdr:y>0.75347</cdr:y>
    </cdr:from>
    <cdr:to>
      <cdr:x>0.3465</cdr:x>
      <cdr:y>0.86806</cdr:y>
    </cdr:to>
    <cdr:sp macro="" textlink="">
      <cdr:nvSpPr>
        <cdr:cNvPr id="3" name="2 CuadroTexto"/>
        <cdr:cNvSpPr txBox="1"/>
      </cdr:nvSpPr>
      <cdr:spPr>
        <a:xfrm xmlns:a="http://schemas.openxmlformats.org/drawingml/2006/main">
          <a:off x="914400" y="2066919"/>
          <a:ext cx="669776" cy="3143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dirty="0"/>
            <a:t>1,44%</a:t>
          </a:r>
        </a:p>
      </cdr:txBody>
    </cdr:sp>
  </cdr:relSizeAnchor>
  <cdr:relSizeAnchor xmlns:cdr="http://schemas.openxmlformats.org/drawingml/2006/chartDrawing">
    <cdr:from>
      <cdr:x>0.3875</cdr:x>
      <cdr:y>0.00694</cdr:y>
    </cdr:from>
    <cdr:to>
      <cdr:x>0.54375</cdr:x>
      <cdr:y>0.11806</cdr:y>
    </cdr:to>
    <cdr:sp macro="" textlink="">
      <cdr:nvSpPr>
        <cdr:cNvPr id="4" name="3 CuadroTexto"/>
        <cdr:cNvSpPr txBox="1"/>
      </cdr:nvSpPr>
      <cdr:spPr>
        <a:xfrm xmlns:a="http://schemas.openxmlformats.org/drawingml/2006/main">
          <a:off x="1771649" y="19050"/>
          <a:ext cx="7143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dirty="0"/>
            <a:t>76,52%</a:t>
          </a:r>
        </a:p>
      </cdr:txBody>
    </cdr:sp>
  </cdr:relSizeAnchor>
  <cdr:relSizeAnchor xmlns:cdr="http://schemas.openxmlformats.org/drawingml/2006/chartDrawing">
    <cdr:from>
      <cdr:x>0.78125</cdr:x>
      <cdr:y>0.58333</cdr:y>
    </cdr:from>
    <cdr:to>
      <cdr:x>0.93333</cdr:x>
      <cdr:y>0.69444</cdr:y>
    </cdr:to>
    <cdr:sp macro="" textlink="">
      <cdr:nvSpPr>
        <cdr:cNvPr id="5" name="4 CuadroTexto"/>
        <cdr:cNvSpPr txBox="1"/>
      </cdr:nvSpPr>
      <cdr:spPr>
        <a:xfrm xmlns:a="http://schemas.openxmlformats.org/drawingml/2006/main">
          <a:off x="3571875" y="1600201"/>
          <a:ext cx="6953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a:t>19,28%</a:t>
          </a:r>
        </a:p>
      </cdr:txBody>
    </cdr:sp>
  </cdr:relSizeAnchor>
  <cdr:relSizeAnchor xmlns:cdr="http://schemas.openxmlformats.org/drawingml/2006/chartDrawing">
    <cdr:from>
      <cdr:x>0.59849</cdr:x>
      <cdr:y>0.76124</cdr:y>
    </cdr:from>
    <cdr:to>
      <cdr:x>0.74024</cdr:x>
      <cdr:y>0.83999</cdr:y>
    </cdr:to>
    <cdr:sp macro="" textlink="">
      <cdr:nvSpPr>
        <cdr:cNvPr id="6" name="5 CuadroTexto"/>
        <cdr:cNvSpPr txBox="1"/>
      </cdr:nvSpPr>
      <cdr:spPr>
        <a:xfrm xmlns:a="http://schemas.openxmlformats.org/drawingml/2006/main">
          <a:off x="2736304" y="2088232"/>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dirty="0">
              <a:latin typeface="+mn-lt"/>
              <a:ea typeface="+mn-ea"/>
              <a:cs typeface="+mn-cs"/>
            </a:rPr>
            <a:t>2,76</a:t>
          </a:r>
          <a:r>
            <a:rPr lang="es-ES" dirty="0"/>
            <a:t> %</a:t>
          </a:r>
          <a:endParaRPr lang="es-E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1582" cy="49542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8971" y="0"/>
            <a:ext cx="2921582" cy="495427"/>
          </a:xfrm>
          <a:prstGeom prst="rect">
            <a:avLst/>
          </a:prstGeom>
        </p:spPr>
        <p:txBody>
          <a:bodyPr vert="horz" lIns="91440" tIns="45720" rIns="91440" bIns="45720" rtlCol="0"/>
          <a:lstStyle>
            <a:lvl1pPr algn="r">
              <a:defRPr sz="1200"/>
            </a:lvl1pPr>
          </a:lstStyle>
          <a:p>
            <a:fld id="{7AECCF91-D40A-418A-8B07-B4E9E3A90088}" type="datetimeFigureOut">
              <a:rPr lang="es-ES" smtClean="0"/>
              <a:t>23/01/2018</a:t>
            </a:fld>
            <a:endParaRPr lang="es-ES"/>
          </a:p>
        </p:txBody>
      </p:sp>
      <p:sp>
        <p:nvSpPr>
          <p:cNvPr id="4" name="Marcador de imagen de diapositiva 3"/>
          <p:cNvSpPr>
            <a:spLocks noGrp="1" noRot="1" noChangeAspect="1"/>
          </p:cNvSpPr>
          <p:nvPr>
            <p:ph type="sldImg" idx="2"/>
          </p:nvPr>
        </p:nvSpPr>
        <p:spPr>
          <a:xfrm>
            <a:off x="407988" y="1233488"/>
            <a:ext cx="5926137" cy="33337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4212" y="4751983"/>
            <a:ext cx="5393690" cy="3887986"/>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8824"/>
            <a:ext cx="2921582" cy="49542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8971" y="9378824"/>
            <a:ext cx="2921582" cy="495426"/>
          </a:xfrm>
          <a:prstGeom prst="rect">
            <a:avLst/>
          </a:prstGeom>
        </p:spPr>
        <p:txBody>
          <a:bodyPr vert="horz" lIns="91440" tIns="45720" rIns="91440" bIns="45720" rtlCol="0" anchor="b"/>
          <a:lstStyle>
            <a:lvl1pPr algn="r">
              <a:defRPr sz="1200"/>
            </a:lvl1pPr>
          </a:lstStyle>
          <a:p>
            <a:fld id="{73BEAB81-5230-4F3B-BC77-281FEEC94098}" type="slidenum">
              <a:rPr lang="es-ES" smtClean="0"/>
              <a:t>‹Nº›</a:t>
            </a:fld>
            <a:endParaRPr lang="es-ES"/>
          </a:p>
        </p:txBody>
      </p:sp>
    </p:spTree>
    <p:extLst>
      <p:ext uri="{BB962C8B-B14F-4D97-AF65-F5344CB8AC3E}">
        <p14:creationId xmlns:p14="http://schemas.microsoft.com/office/powerpoint/2010/main" val="251852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900" dirty="0"/>
              <a:t>I- Las Ayudas Estatales en la PAC</a:t>
            </a:r>
          </a:p>
          <a:p>
            <a:r>
              <a:rPr lang="es-ES" sz="1900" dirty="0"/>
              <a:t>II- Desarrollo Rural</a:t>
            </a:r>
          </a:p>
          <a:p>
            <a:r>
              <a:rPr lang="es-ES" sz="1900" dirty="0"/>
              <a:t>III- Notificación conjunta de ayudas estatales en los programas de desarrollo rural</a:t>
            </a:r>
          </a:p>
          <a:p>
            <a:endParaRPr lang="es-ES" dirty="0"/>
          </a:p>
        </p:txBody>
      </p:sp>
      <p:sp>
        <p:nvSpPr>
          <p:cNvPr id="4" name="Marcador de número de diapositiva 3"/>
          <p:cNvSpPr>
            <a:spLocks noGrp="1"/>
          </p:cNvSpPr>
          <p:nvPr>
            <p:ph type="sldNum" sz="quarter" idx="10"/>
          </p:nvPr>
        </p:nvSpPr>
        <p:spPr/>
        <p:txBody>
          <a:bodyPr/>
          <a:lstStyle/>
          <a:p>
            <a:fld id="{DDC16A85-C729-48DE-8AC8-F1B743399B27}" type="slidenum">
              <a:rPr lang="es-ES" smtClean="0"/>
              <a:pPr/>
              <a:t>1</a:t>
            </a:fld>
            <a:endParaRPr lang="es-ES"/>
          </a:p>
        </p:txBody>
      </p:sp>
    </p:spTree>
    <p:extLst>
      <p:ext uri="{BB962C8B-B14F-4D97-AF65-F5344CB8AC3E}">
        <p14:creationId xmlns:p14="http://schemas.microsoft.com/office/powerpoint/2010/main" val="362980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BD6236-1FEB-4E47-9E69-73CAD17C37F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D41C14EC-0487-40D6-91CA-11027275E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6C63BAA-D4D2-44FA-81DD-0C5014FDB69B}"/>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5" name="Marcador de pie de página 4">
            <a:extLst>
              <a:ext uri="{FF2B5EF4-FFF2-40B4-BE49-F238E27FC236}">
                <a16:creationId xmlns:a16="http://schemas.microsoft.com/office/drawing/2014/main" xmlns="" id="{67989663-9E18-4A3D-AF48-E56515853B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4014AAB-C621-4CED-85E5-9554135D44A6}"/>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241961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5CE356-BD29-4612-93B2-0F88E5170AD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A9FFC7EF-FD5D-4E1C-9BC9-DC0D02F5922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F65C87B-5FAE-4E6A-955B-110C86F9F632}"/>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5" name="Marcador de pie de página 4">
            <a:extLst>
              <a:ext uri="{FF2B5EF4-FFF2-40B4-BE49-F238E27FC236}">
                <a16:creationId xmlns:a16="http://schemas.microsoft.com/office/drawing/2014/main" xmlns="" id="{8B81989A-1D4E-41AB-AFCD-FF734A28FD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6AD94DD-D5CE-4FDD-A1F1-D1C92E82DFE7}"/>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220344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6C5E8C4-6BA0-4B64-A1BF-769DE32F35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B0023F32-5E1D-4FAA-AFF2-DDBC91C523A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9D1EE4B-8594-4365-AE51-6F111EB34749}"/>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5" name="Marcador de pie de página 4">
            <a:extLst>
              <a:ext uri="{FF2B5EF4-FFF2-40B4-BE49-F238E27FC236}">
                <a16:creationId xmlns:a16="http://schemas.microsoft.com/office/drawing/2014/main" xmlns="" id="{6CCEBD13-2FBF-46ED-B477-22FBF104A1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F4EB1F8-E16F-4583-8C9B-59D3D91B127D}"/>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395077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7295C7-EF68-4B16-8634-303A4E81D69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E578003-DC42-4EFD-BC71-F3C56A8C802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3990611-CB09-458B-A8FB-5D24114496D0}"/>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5" name="Marcador de pie de página 4">
            <a:extLst>
              <a:ext uri="{FF2B5EF4-FFF2-40B4-BE49-F238E27FC236}">
                <a16:creationId xmlns:a16="http://schemas.microsoft.com/office/drawing/2014/main" xmlns="" id="{71B3F412-E9B3-4451-917C-3DFE50A90F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B9E7612-0F6E-4958-924F-76AF33C95124}"/>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248553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63BCAD-A450-4998-9092-362C53C280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C968A44-1ABE-4CA4-B43E-E78748BFCE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C8EFB025-368F-48F3-8103-B0BE6CD686E4}"/>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5" name="Marcador de pie de página 4">
            <a:extLst>
              <a:ext uri="{FF2B5EF4-FFF2-40B4-BE49-F238E27FC236}">
                <a16:creationId xmlns:a16="http://schemas.microsoft.com/office/drawing/2014/main" xmlns="" id="{8EFA49BC-0E1B-4611-8DF2-5D77E0296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469374EF-E7E7-4B9C-8B2D-DC28C390DABA}"/>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230875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80E86D-3A25-4178-A270-B4BB274F64F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B9671E1-A83B-43D0-9B5E-F7006F9A3AD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B8D7114-2B0F-44C1-93A5-B62E61551EB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D6E345B5-B008-4BA5-8301-49629EF48A89}"/>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6" name="Marcador de pie de página 5">
            <a:extLst>
              <a:ext uri="{FF2B5EF4-FFF2-40B4-BE49-F238E27FC236}">
                <a16:creationId xmlns:a16="http://schemas.microsoft.com/office/drawing/2014/main" xmlns="" id="{EAC07B56-468C-4C43-B7F8-19D5BCE040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5A1869D-E09A-4DF9-BE5A-8C100B8A61AE}"/>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69774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973827-FA68-40AF-B515-2131983D5E3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DCCA52A-5F78-4F86-B4C9-3E64A3660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2D2E0DB4-D160-40CF-B449-5BB6F29CA4C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AEF87438-A612-477C-89D7-B1FFDA137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32F47068-4FFD-4FF9-88E2-4577C6AB5E9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C327B245-F51F-41D8-8663-5C745FF4970D}"/>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8" name="Marcador de pie de página 7">
            <a:extLst>
              <a:ext uri="{FF2B5EF4-FFF2-40B4-BE49-F238E27FC236}">
                <a16:creationId xmlns:a16="http://schemas.microsoft.com/office/drawing/2014/main" xmlns="" id="{E9364C1E-5D64-43E2-8024-8EF92C556CB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F88FB309-C63C-4AEE-8F2B-74ACD3E7E4EE}"/>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240122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D3F03B-3AE2-4474-9AD3-7A6E70E966E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2E5A9E2B-B191-4749-9C62-4719D7874EC2}"/>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4" name="Marcador de pie de página 3">
            <a:extLst>
              <a:ext uri="{FF2B5EF4-FFF2-40B4-BE49-F238E27FC236}">
                <a16:creationId xmlns:a16="http://schemas.microsoft.com/office/drawing/2014/main" xmlns="" id="{DE77E4C3-F414-4E7F-A624-9BEE6B1870A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AFD3D68D-FB9A-41AE-9574-9E5897BDE9E0}"/>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133377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69B6D9D-9D60-4438-9B47-2277E244CA6C}"/>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3" name="Marcador de pie de página 2">
            <a:extLst>
              <a:ext uri="{FF2B5EF4-FFF2-40B4-BE49-F238E27FC236}">
                <a16:creationId xmlns:a16="http://schemas.microsoft.com/office/drawing/2014/main" xmlns="" id="{C87F030D-DC31-40B3-A668-24D0466505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C9C00587-F2B0-4E6C-86D8-CA7F43712325}"/>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373753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324D2B-5B0F-40C4-ACED-5815139695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0BF6CE-DA58-4367-9625-9112CDF47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8698E1A9-DC3A-4351-BFB4-B27527C9B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A89780A-BEC9-43BD-B409-51A00CF5F2A3}"/>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6" name="Marcador de pie de página 5">
            <a:extLst>
              <a:ext uri="{FF2B5EF4-FFF2-40B4-BE49-F238E27FC236}">
                <a16:creationId xmlns:a16="http://schemas.microsoft.com/office/drawing/2014/main" xmlns="" id="{97400BF3-C69F-4A65-954C-F10691CE1C2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97B1C37-8328-414B-A86E-8F21279EBCD7}"/>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216966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BDF0A-75F0-4297-89F7-5C029370F6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A94A4E7-ECA0-46F1-AF59-7F8209A45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49C9F643-9E13-4F4B-9DBF-6BA6DF72B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2890BB8E-E3B3-48CC-864D-C2B584A85F6A}"/>
              </a:ext>
            </a:extLst>
          </p:cNvPr>
          <p:cNvSpPr>
            <a:spLocks noGrp="1"/>
          </p:cNvSpPr>
          <p:nvPr>
            <p:ph type="dt" sz="half" idx="10"/>
          </p:nvPr>
        </p:nvSpPr>
        <p:spPr/>
        <p:txBody>
          <a:bodyPr/>
          <a:lstStyle/>
          <a:p>
            <a:fld id="{66D2073A-8AF0-484E-8F88-79C09E677E3D}" type="datetimeFigureOut">
              <a:rPr lang="es-ES" smtClean="0"/>
              <a:t>23/01/2018</a:t>
            </a:fld>
            <a:endParaRPr lang="es-ES"/>
          </a:p>
        </p:txBody>
      </p:sp>
      <p:sp>
        <p:nvSpPr>
          <p:cNvPr id="6" name="Marcador de pie de página 5">
            <a:extLst>
              <a:ext uri="{FF2B5EF4-FFF2-40B4-BE49-F238E27FC236}">
                <a16:creationId xmlns:a16="http://schemas.microsoft.com/office/drawing/2014/main" xmlns="" id="{CD260B16-9832-484D-9FF9-A9151F6C6F9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A2C88941-004B-4C0B-A900-0CD3387CEAFD}"/>
              </a:ext>
            </a:extLst>
          </p:cNvPr>
          <p:cNvSpPr>
            <a:spLocks noGrp="1"/>
          </p:cNvSpPr>
          <p:nvPr>
            <p:ph type="sldNum" sz="quarter" idx="12"/>
          </p:nvPr>
        </p:nvSpPr>
        <p:spPr/>
        <p:txBody>
          <a:bodyPr/>
          <a:lstStyle/>
          <a:p>
            <a:fld id="{86A217BE-A06F-4423-96A2-8E7FF30FF21C}" type="slidenum">
              <a:rPr lang="es-ES" smtClean="0"/>
              <a:t>‹Nº›</a:t>
            </a:fld>
            <a:endParaRPr lang="es-ES"/>
          </a:p>
        </p:txBody>
      </p:sp>
    </p:spTree>
    <p:extLst>
      <p:ext uri="{BB962C8B-B14F-4D97-AF65-F5344CB8AC3E}">
        <p14:creationId xmlns:p14="http://schemas.microsoft.com/office/powerpoint/2010/main" val="111402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560AF68-0DA4-474D-A9C0-522968A8F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0D9E0020-C7FF-424C-8F1B-1677D88CF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2275304-D8A2-4F15-8E69-7CDCF53C3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2073A-8AF0-484E-8F88-79C09E677E3D}" type="datetimeFigureOut">
              <a:rPr lang="es-ES" smtClean="0"/>
              <a:t>23/01/2018</a:t>
            </a:fld>
            <a:endParaRPr lang="es-ES"/>
          </a:p>
        </p:txBody>
      </p:sp>
      <p:sp>
        <p:nvSpPr>
          <p:cNvPr id="5" name="Marcador de pie de página 4">
            <a:extLst>
              <a:ext uri="{FF2B5EF4-FFF2-40B4-BE49-F238E27FC236}">
                <a16:creationId xmlns:a16="http://schemas.microsoft.com/office/drawing/2014/main" xmlns="" id="{D73E3B00-C8B1-4E44-A75A-6CF297DA4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68773F19-5E31-447F-AC9F-7633BCC84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217BE-A06F-4423-96A2-8E7FF30FF21C}" type="slidenum">
              <a:rPr lang="es-ES" smtClean="0"/>
              <a:t>‹Nº›</a:t>
            </a:fld>
            <a:endParaRPr lang="es-ES"/>
          </a:p>
        </p:txBody>
      </p:sp>
    </p:spTree>
    <p:extLst>
      <p:ext uri="{BB962C8B-B14F-4D97-AF65-F5344CB8AC3E}">
        <p14:creationId xmlns:p14="http://schemas.microsoft.com/office/powerpoint/2010/main" val="339042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cid:image001.png@01D23B33.C2BAD240"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cid:image001.png@01D23B33.C2BAD24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cid:image001.png@01D23B33.C2BAD24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image" Target="cid:image001.png@01D23B33.C2BAD24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6.xml"/><Relationship Id="rId5" Type="http://schemas.openxmlformats.org/officeDocument/2006/relationships/image" Target="cid:image001.png@01D23B33.C2BAD240"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image" Target="cid:image001.png@01D23B33.C2BAD240"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6.xml"/><Relationship Id="rId6" Type="http://schemas.openxmlformats.org/officeDocument/2006/relationships/image" Target="cid:image001.png@01D23B33.C2BAD240"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cid:image001.png@01D23B33.C2BAD2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cid:image001.png@01D23B33.C2BAD240"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DSCN5714_3x6c3__"/>
          <p:cNvPicPr>
            <a:picLocks noChangeAspect="1" noChangeArrowheads="1"/>
          </p:cNvPicPr>
          <p:nvPr/>
        </p:nvPicPr>
        <p:blipFill>
          <a:blip r:embed="rId3" cstate="print"/>
          <a:srcRect/>
          <a:stretch>
            <a:fillRect/>
          </a:stretch>
        </p:blipFill>
        <p:spPr bwMode="auto">
          <a:xfrm>
            <a:off x="1774827" y="1459345"/>
            <a:ext cx="8353425" cy="4365048"/>
          </a:xfrm>
          <a:prstGeom prst="rect">
            <a:avLst/>
          </a:prstGeom>
          <a:solidFill>
            <a:schemeClr val="bg1">
              <a:lumMod val="50000"/>
              <a:alpha val="69000"/>
            </a:schemeClr>
          </a:solidFill>
          <a:ln w="9525">
            <a:noFill/>
            <a:miter lim="800000"/>
            <a:headEnd/>
            <a:tailEnd/>
          </a:ln>
        </p:spPr>
      </p:pic>
      <p:sp>
        <p:nvSpPr>
          <p:cNvPr id="2" name="Rectangle 2"/>
          <p:cNvSpPr>
            <a:spLocks noGrp="1" noChangeArrowheads="1"/>
          </p:cNvSpPr>
          <p:nvPr>
            <p:ph type="title"/>
          </p:nvPr>
        </p:nvSpPr>
        <p:spPr>
          <a:xfrm>
            <a:off x="1774826" y="1626691"/>
            <a:ext cx="8353426" cy="1143000"/>
          </a:xfrm>
          <a:solidFill>
            <a:schemeClr val="tx1">
              <a:lumMod val="95000"/>
              <a:lumOff val="5000"/>
              <a:alpha val="34000"/>
            </a:schemeClr>
          </a:solidFill>
        </p:spPr>
        <p:txBody>
          <a:bodyPr>
            <a:normAutofit/>
          </a:bodyPr>
          <a:lstStyle/>
          <a:p>
            <a:r>
              <a:rPr lang="es-ES" sz="4800" b="1" dirty="0">
                <a:solidFill>
                  <a:schemeClr val="bg1"/>
                </a:solidFill>
              </a:rPr>
              <a:t>LEADER y las Entidades Locales</a:t>
            </a:r>
            <a:r>
              <a:rPr lang="es-ES" sz="2400" b="1" dirty="0"/>
              <a:t>	</a:t>
            </a:r>
          </a:p>
        </p:txBody>
      </p:sp>
      <p:sp>
        <p:nvSpPr>
          <p:cNvPr id="2054" name="Text Box 5"/>
          <p:cNvSpPr txBox="1">
            <a:spLocks noChangeArrowheads="1"/>
          </p:cNvSpPr>
          <p:nvPr/>
        </p:nvSpPr>
        <p:spPr bwMode="auto">
          <a:xfrm>
            <a:off x="6816725" y="6308726"/>
            <a:ext cx="3455988" cy="307975"/>
          </a:xfrm>
          <a:prstGeom prst="rect">
            <a:avLst/>
          </a:prstGeom>
          <a:noFill/>
          <a:ln w="9525">
            <a:noFill/>
            <a:miter lim="800000"/>
            <a:headEnd/>
            <a:tailEnd/>
          </a:ln>
        </p:spPr>
        <p:txBody>
          <a:bodyPr>
            <a:spAutoFit/>
          </a:bodyPr>
          <a:lstStyle/>
          <a:p>
            <a:pPr algn="ctr"/>
            <a:r>
              <a:rPr lang="es-ES" sz="1400" i="1" dirty="0"/>
              <a:t>Oviedo, 24 de enero de 2018</a:t>
            </a:r>
          </a:p>
        </p:txBody>
      </p:sp>
      <p:sp>
        <p:nvSpPr>
          <p:cNvPr id="6" name="5 CuadroTexto"/>
          <p:cNvSpPr txBox="1"/>
          <p:nvPr/>
        </p:nvSpPr>
        <p:spPr>
          <a:xfrm>
            <a:off x="1994733" y="6124060"/>
            <a:ext cx="4320480" cy="646331"/>
          </a:xfrm>
          <a:prstGeom prst="rect">
            <a:avLst/>
          </a:prstGeom>
          <a:noFill/>
        </p:spPr>
        <p:txBody>
          <a:bodyPr wrap="square" rtlCol="0">
            <a:spAutoFit/>
          </a:bodyPr>
          <a:lstStyle/>
          <a:p>
            <a:r>
              <a:rPr lang="es-ES" dirty="0"/>
              <a:t>DG Desarrollo Rural y Política Forestal</a:t>
            </a:r>
          </a:p>
          <a:p>
            <a:r>
              <a:rPr lang="es-ES" dirty="0"/>
              <a:t>MAPAMA</a:t>
            </a:r>
          </a:p>
        </p:txBody>
      </p:sp>
      <p:pic>
        <p:nvPicPr>
          <p:cNvPr id="11" name="Picture 9" descr="banderaeuropea"/>
          <p:cNvPicPr>
            <a:picLocks noChangeAspect="1" noChangeArrowheads="1"/>
          </p:cNvPicPr>
          <p:nvPr/>
        </p:nvPicPr>
        <p:blipFill>
          <a:blip r:embed="rId4" cstate="print"/>
          <a:srcRect/>
          <a:stretch>
            <a:fillRect/>
          </a:stretch>
        </p:blipFill>
        <p:spPr bwMode="auto">
          <a:xfrm>
            <a:off x="10497688" y="256103"/>
            <a:ext cx="1008063" cy="739775"/>
          </a:xfrm>
          <a:prstGeom prst="rect">
            <a:avLst/>
          </a:prstGeom>
          <a:noFill/>
          <a:ln w="9525">
            <a:noFill/>
            <a:miter lim="800000"/>
            <a:headEnd/>
            <a:tailEnd/>
          </a:ln>
        </p:spPr>
      </p:pic>
      <p:pic>
        <p:nvPicPr>
          <p:cNvPr id="13" name="Imagen 12" descr="Ministerio de Agricultura y Pesca, Alimentación y Medio Ambiente "/>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010549"/>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142792" y="0"/>
            <a:ext cx="7658100" cy="6858000"/>
          </a:xfrm>
          <a:prstGeom prst="rect">
            <a:avLst/>
          </a:prstGeom>
        </p:spPr>
      </p:pic>
      <p:sp>
        <p:nvSpPr>
          <p:cNvPr id="2" name="Rectángulo 1"/>
          <p:cNvSpPr/>
          <p:nvPr/>
        </p:nvSpPr>
        <p:spPr>
          <a:xfrm>
            <a:off x="0" y="1806393"/>
            <a:ext cx="4142792" cy="3816429"/>
          </a:xfrm>
          <a:prstGeom prst="rect">
            <a:avLst/>
          </a:prstGeom>
        </p:spPr>
        <p:txBody>
          <a:bodyPr wrap="square">
            <a:spAutoFit/>
          </a:bodyPr>
          <a:lstStyle/>
          <a:p>
            <a:r>
              <a:rPr lang="es-ES" dirty="0"/>
              <a:t>España tiene actualmente 8.122 municipios </a:t>
            </a:r>
          </a:p>
          <a:p>
            <a:r>
              <a:rPr lang="es-ES" dirty="0"/>
              <a:t> 143 municipios de más de 50.000 habitantes</a:t>
            </a:r>
          </a:p>
          <a:p>
            <a:r>
              <a:rPr lang="es-ES" dirty="0"/>
              <a:t> 259 de entre 20.001 y 50.000 habitantes</a:t>
            </a:r>
          </a:p>
          <a:p>
            <a:r>
              <a:rPr lang="es-ES" dirty="0"/>
              <a:t> 347 de entre 10.001 y 20.000</a:t>
            </a:r>
          </a:p>
          <a:p>
            <a:r>
              <a:rPr lang="es-ES" dirty="0"/>
              <a:t> 551 de entre 5.001 y 10.000</a:t>
            </a:r>
          </a:p>
          <a:p>
            <a:r>
              <a:rPr lang="es-ES" dirty="0"/>
              <a:t>1.870 de entre 1.001 y 5.000 habitantes</a:t>
            </a:r>
          </a:p>
          <a:p>
            <a:r>
              <a:rPr lang="es-ES" dirty="0"/>
              <a:t>4.955 municipios, tienen menos de mil empadronados</a:t>
            </a:r>
          </a:p>
          <a:p>
            <a:r>
              <a:rPr lang="es-ES" sz="2000" b="1" cap="all" dirty="0"/>
              <a:t>4.000 municipios en peligro de extinción</a:t>
            </a:r>
            <a:endParaRPr lang="es-ES" sz="2000" dirty="0"/>
          </a:p>
          <a:p>
            <a:r>
              <a:rPr lang="es-ES" sz="1100" dirty="0"/>
              <a:t>(Población y despoblación en España 2016. Federación Española de Municipios y Provincias. Enero de 2017)</a:t>
            </a:r>
            <a:endParaRPr lang="es-ES" sz="1100" dirty="0"/>
          </a:p>
        </p:txBody>
      </p:sp>
      <p:pic>
        <p:nvPicPr>
          <p:cNvPr id="4" name="Imagen 3" descr="Ministerio de Agricultura y Pesca, Alimentación y Medio Ambiente "/>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87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3"/>
          <p:cNvPicPr>
            <a:picLocks noChangeAspect="1"/>
          </p:cNvPicPr>
          <p:nvPr/>
        </p:nvPicPr>
        <p:blipFill>
          <a:blip r:embed="rId2" cstate="print"/>
          <a:stretch>
            <a:fillRect/>
          </a:stretch>
        </p:blipFill>
        <p:spPr>
          <a:xfrm>
            <a:off x="2914650" y="-114300"/>
            <a:ext cx="9418320" cy="7109460"/>
          </a:xfrm>
          <a:prstGeom prst="rect">
            <a:avLst/>
          </a:prstGeom>
        </p:spPr>
      </p:pic>
      <p:sp>
        <p:nvSpPr>
          <p:cNvPr id="6" name="CuadroTexto 5">
            <a:extLst>
              <a:ext uri="{FF2B5EF4-FFF2-40B4-BE49-F238E27FC236}">
                <a16:creationId xmlns:a16="http://schemas.microsoft.com/office/drawing/2014/main" xmlns="" id="{39FB708E-5A9F-45B9-8275-36E71E25B7A7}"/>
              </a:ext>
            </a:extLst>
          </p:cNvPr>
          <p:cNvSpPr txBox="1"/>
          <p:nvPr/>
        </p:nvSpPr>
        <p:spPr>
          <a:xfrm>
            <a:off x="64656" y="1284547"/>
            <a:ext cx="2914649" cy="2529923"/>
          </a:xfrm>
          <a:prstGeom prst="rect">
            <a:avLst/>
          </a:prstGeom>
          <a:noFill/>
        </p:spPr>
        <p:txBody>
          <a:bodyPr wrap="square" rtlCol="0">
            <a:spAutoFit/>
          </a:bodyPr>
          <a:lstStyle/>
          <a:p>
            <a:pPr algn="ctr">
              <a:lnSpc>
                <a:spcPct val="90000"/>
              </a:lnSpc>
              <a:spcBef>
                <a:spcPct val="0"/>
              </a:spcBef>
            </a:pPr>
            <a:r>
              <a:rPr lang="es-ES" sz="4400" b="1" dirty="0">
                <a:solidFill>
                  <a:schemeClr val="accent4">
                    <a:lumMod val="50000"/>
                  </a:schemeClr>
                </a:solidFill>
                <a:latin typeface="Bauhaus 93" pitchFamily="82" charset="0"/>
                <a:ea typeface="+mj-ea"/>
                <a:cs typeface="Arial" charset="0"/>
              </a:rPr>
              <a:t>Muchas gracias por su atención</a:t>
            </a:r>
          </a:p>
        </p:txBody>
      </p:sp>
      <p:sp>
        <p:nvSpPr>
          <p:cNvPr id="4" name="CuadroTexto 3"/>
          <p:cNvSpPr txBox="1"/>
          <p:nvPr/>
        </p:nvSpPr>
        <p:spPr>
          <a:xfrm>
            <a:off x="489526" y="3953164"/>
            <a:ext cx="2253673" cy="369332"/>
          </a:xfrm>
          <a:prstGeom prst="rect">
            <a:avLst/>
          </a:prstGeom>
          <a:noFill/>
        </p:spPr>
        <p:txBody>
          <a:bodyPr wrap="square" rtlCol="0">
            <a:spAutoFit/>
          </a:bodyPr>
          <a:lstStyle/>
          <a:p>
            <a:r>
              <a:rPr lang="es-ES" dirty="0">
                <a:solidFill>
                  <a:schemeClr val="accent5">
                    <a:lumMod val="50000"/>
                  </a:schemeClr>
                </a:solidFill>
              </a:rPr>
              <a:t>jperalta@mapama.es</a:t>
            </a:r>
          </a:p>
        </p:txBody>
      </p:sp>
    </p:spTree>
    <p:extLst>
      <p:ext uri="{BB962C8B-B14F-4D97-AF65-F5344CB8AC3E}">
        <p14:creationId xmlns:p14="http://schemas.microsoft.com/office/powerpoint/2010/main" val="159240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B6BF589A-4B84-4F11-8EC3-D775E6A98FF1}"/>
              </a:ext>
            </a:extLst>
          </p:cNvPr>
          <p:cNvGraphicFramePr>
            <a:graphicFrameLocks/>
          </p:cNvGraphicFramePr>
          <p:nvPr>
            <p:extLst>
              <p:ext uri="{D42A27DB-BD31-4B8C-83A1-F6EECF244321}">
                <p14:modId xmlns:p14="http://schemas.microsoft.com/office/powerpoint/2010/main" val="2241956835"/>
              </p:ext>
            </p:extLst>
          </p:nvPr>
        </p:nvGraphicFramePr>
        <p:xfrm>
          <a:off x="1028701" y="1016876"/>
          <a:ext cx="9644062" cy="546275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9" descr="banderaeuropea"/>
          <p:cNvPicPr>
            <a:picLocks noChangeAspect="1" noChangeArrowheads="1"/>
          </p:cNvPicPr>
          <p:nvPr/>
        </p:nvPicPr>
        <p:blipFill>
          <a:blip r:embed="rId3" cstate="print"/>
          <a:srcRect/>
          <a:stretch>
            <a:fillRect/>
          </a:stretch>
        </p:blipFill>
        <p:spPr bwMode="auto">
          <a:xfrm>
            <a:off x="10497688" y="256103"/>
            <a:ext cx="1008063" cy="739775"/>
          </a:xfrm>
          <a:prstGeom prst="rect">
            <a:avLst/>
          </a:prstGeom>
          <a:noFill/>
          <a:ln w="9525">
            <a:noFill/>
            <a:miter lim="800000"/>
            <a:headEnd/>
            <a:tailEnd/>
          </a:ln>
        </p:spPr>
      </p:pic>
      <p:pic>
        <p:nvPicPr>
          <p:cNvPr id="5" name="Imagen 4" descr="Ministerio de Agricultura y Pesca, Alimentación y Medio Ambiente "/>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3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86327" y="1250492"/>
            <a:ext cx="8596668" cy="766618"/>
          </a:xfrm>
        </p:spPr>
        <p:txBody>
          <a:bodyPr>
            <a:normAutofit/>
          </a:bodyPr>
          <a:lstStyle/>
          <a:p>
            <a:pPr algn="ctr"/>
            <a:r>
              <a:rPr lang="es-ES" sz="4000" dirty="0">
                <a:solidFill>
                  <a:schemeClr val="accent4">
                    <a:lumMod val="50000"/>
                  </a:schemeClr>
                </a:solidFill>
                <a:latin typeface="Bauhaus 93" pitchFamily="82" charset="0"/>
              </a:rPr>
              <a:t>FEADER por medidas 2014-2020</a:t>
            </a:r>
          </a:p>
        </p:txBody>
      </p:sp>
      <p:graphicFrame>
        <p:nvGraphicFramePr>
          <p:cNvPr id="19" name="Marcador de contenido 18"/>
          <p:cNvGraphicFramePr>
            <a:graphicFrameLocks noGrp="1"/>
          </p:cNvGraphicFramePr>
          <p:nvPr>
            <p:ph idx="4294967295"/>
            <p:extLst>
              <p:ext uri="{D42A27DB-BD31-4B8C-83A1-F6EECF244321}">
                <p14:modId xmlns:p14="http://schemas.microsoft.com/office/powerpoint/2010/main" val="4021694889"/>
              </p:ext>
            </p:extLst>
          </p:nvPr>
        </p:nvGraphicFramePr>
        <p:xfrm>
          <a:off x="2053395" y="2196663"/>
          <a:ext cx="8229600" cy="4319588"/>
        </p:xfrm>
        <a:graphic>
          <a:graphicData uri="http://schemas.openxmlformats.org/drawingml/2006/chart">
            <c:chart xmlns:c="http://schemas.openxmlformats.org/drawingml/2006/chart" xmlns:r="http://schemas.openxmlformats.org/officeDocument/2006/relationships" r:id="rId2"/>
          </a:graphicData>
        </a:graphic>
      </p:graphicFrame>
      <p:sp>
        <p:nvSpPr>
          <p:cNvPr id="2" name="Elipse 1">
            <a:extLst>
              <a:ext uri="{FF2B5EF4-FFF2-40B4-BE49-F238E27FC236}">
                <a16:creationId xmlns:a16="http://schemas.microsoft.com/office/drawing/2014/main" xmlns="" id="{5E58B990-E06C-4D56-85D3-337570020EC6}"/>
              </a:ext>
            </a:extLst>
          </p:cNvPr>
          <p:cNvSpPr/>
          <p:nvPr/>
        </p:nvSpPr>
        <p:spPr>
          <a:xfrm>
            <a:off x="8798473" y="3499945"/>
            <a:ext cx="736600" cy="165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9" descr="banderaeuropea"/>
          <p:cNvPicPr>
            <a:picLocks noChangeAspect="1" noChangeArrowheads="1"/>
          </p:cNvPicPr>
          <p:nvPr/>
        </p:nvPicPr>
        <p:blipFill>
          <a:blip r:embed="rId3" cstate="print"/>
          <a:srcRect/>
          <a:stretch>
            <a:fillRect/>
          </a:stretch>
        </p:blipFill>
        <p:spPr bwMode="auto">
          <a:xfrm>
            <a:off x="10497688" y="256103"/>
            <a:ext cx="1008063" cy="739775"/>
          </a:xfrm>
          <a:prstGeom prst="rect">
            <a:avLst/>
          </a:prstGeom>
          <a:noFill/>
          <a:ln w="9525">
            <a:noFill/>
            <a:miter lim="800000"/>
            <a:headEnd/>
            <a:tailEnd/>
          </a:ln>
        </p:spPr>
      </p:pic>
      <p:pic>
        <p:nvPicPr>
          <p:cNvPr id="6" name="Imagen 5" descr="Ministerio de Agricultura y Pesca, Alimentación y Medio Ambiente "/>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6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E4FC6D2B-8868-456E-9B99-CA7C0E8E0C25}"/>
              </a:ext>
            </a:extLst>
          </p:cNvPr>
          <p:cNvGraphicFramePr>
            <a:graphicFrameLocks/>
          </p:cNvGraphicFramePr>
          <p:nvPr>
            <p:extLst/>
          </p:nvPr>
        </p:nvGraphicFramePr>
        <p:xfrm>
          <a:off x="2738582" y="1536700"/>
          <a:ext cx="6072678"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xmlns="" id="{6449540F-7D13-41D4-88CB-4E495FE8B052}"/>
              </a:ext>
            </a:extLst>
          </p:cNvPr>
          <p:cNvSpPr txBox="1"/>
          <p:nvPr/>
        </p:nvSpPr>
        <p:spPr>
          <a:xfrm>
            <a:off x="4203700" y="863600"/>
            <a:ext cx="3543300" cy="461665"/>
          </a:xfrm>
          <a:prstGeom prst="rect">
            <a:avLst/>
          </a:prstGeom>
          <a:noFill/>
        </p:spPr>
        <p:txBody>
          <a:bodyPr wrap="square" rtlCol="0">
            <a:spAutoFit/>
          </a:bodyPr>
          <a:lstStyle/>
          <a:p>
            <a:r>
              <a:rPr lang="es-ES" sz="2400" dirty="0">
                <a:solidFill>
                  <a:schemeClr val="accent4">
                    <a:lumMod val="50000"/>
                  </a:schemeClr>
                </a:solidFill>
                <a:latin typeface="Bauhaus 93" pitchFamily="82" charset="0"/>
                <a:ea typeface="+mj-ea"/>
                <a:cs typeface="+mj-cs"/>
              </a:rPr>
              <a:t>SITUACIÓN ACTUAL</a:t>
            </a:r>
          </a:p>
        </p:txBody>
      </p:sp>
      <p:pic>
        <p:nvPicPr>
          <p:cNvPr id="5" name="Picture 9" descr="banderaeuropea"/>
          <p:cNvPicPr>
            <a:picLocks noChangeAspect="1" noChangeArrowheads="1"/>
          </p:cNvPicPr>
          <p:nvPr/>
        </p:nvPicPr>
        <p:blipFill>
          <a:blip r:embed="rId3" cstate="print"/>
          <a:srcRect/>
          <a:stretch>
            <a:fillRect/>
          </a:stretch>
        </p:blipFill>
        <p:spPr bwMode="auto">
          <a:xfrm>
            <a:off x="10497688" y="256103"/>
            <a:ext cx="1008063" cy="739775"/>
          </a:xfrm>
          <a:prstGeom prst="rect">
            <a:avLst/>
          </a:prstGeom>
          <a:noFill/>
          <a:ln w="9525">
            <a:noFill/>
            <a:miter lim="800000"/>
            <a:headEnd/>
            <a:tailEnd/>
          </a:ln>
        </p:spPr>
      </p:pic>
      <p:pic>
        <p:nvPicPr>
          <p:cNvPr id="6" name="Imagen 5" descr="Ministerio de Agricultura y Pesca, Alimentación y Medio Ambiente "/>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13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2C49E5B-7409-4042-B685-374E0F209537}" type="slidenum">
              <a:rPr lang="es-ES" smtClean="0"/>
              <a:pPr>
                <a:defRPr/>
              </a:pPr>
              <a:t>5</a:t>
            </a:fld>
            <a:endParaRPr lang="es-ES"/>
          </a:p>
        </p:txBody>
      </p:sp>
      <p:graphicFrame>
        <p:nvGraphicFramePr>
          <p:cNvPr id="4" name="1 Gráfico"/>
          <p:cNvGraphicFramePr/>
          <p:nvPr>
            <p:extLst/>
          </p:nvPr>
        </p:nvGraphicFramePr>
        <p:xfrm>
          <a:off x="5879976" y="184482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 Gráfico"/>
          <p:cNvGraphicFramePr/>
          <p:nvPr>
            <p:extLst>
              <p:ext uri="{D42A27DB-BD31-4B8C-83A1-F6EECF244321}">
                <p14:modId xmlns:p14="http://schemas.microsoft.com/office/powerpoint/2010/main" val="4135594096"/>
              </p:ext>
            </p:extLst>
          </p:nvPr>
        </p:nvGraphicFramePr>
        <p:xfrm>
          <a:off x="5442789" y="4201655"/>
          <a:ext cx="51494" cy="78683"/>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714275" y="1324288"/>
            <a:ext cx="7488832" cy="461665"/>
          </a:xfrm>
          <a:prstGeom prst="rect">
            <a:avLst/>
          </a:prstGeom>
          <a:noFill/>
        </p:spPr>
        <p:txBody>
          <a:bodyPr wrap="square" rtlCol="0">
            <a:spAutoFit/>
          </a:bodyPr>
          <a:lstStyle/>
          <a:p>
            <a:pPr algn="ctr"/>
            <a:r>
              <a:rPr lang="es-ES" sz="2400" dirty="0">
                <a:solidFill>
                  <a:schemeClr val="accent4">
                    <a:lumMod val="50000"/>
                  </a:schemeClr>
                </a:solidFill>
                <a:latin typeface="Bauhaus 93" pitchFamily="82" charset="0"/>
                <a:ea typeface="+mj-ea"/>
                <a:cs typeface="+mj-cs"/>
              </a:rPr>
              <a:t>GASTO LEADER TOTAL POR SUBMEDIDAS 14-20  </a:t>
            </a:r>
          </a:p>
        </p:txBody>
      </p:sp>
      <p:sp>
        <p:nvSpPr>
          <p:cNvPr id="3" name="CuadroTexto 2"/>
          <p:cNvSpPr txBox="1"/>
          <p:nvPr/>
        </p:nvSpPr>
        <p:spPr>
          <a:xfrm>
            <a:off x="6672064" y="4797153"/>
            <a:ext cx="3672408" cy="1200329"/>
          </a:xfrm>
          <a:prstGeom prst="rect">
            <a:avLst/>
          </a:prstGeom>
          <a:noFill/>
        </p:spPr>
        <p:txBody>
          <a:bodyPr wrap="square" rtlCol="0">
            <a:spAutoFit/>
          </a:bodyPr>
          <a:lstStyle/>
          <a:p>
            <a:r>
              <a:rPr lang="es-ES" dirty="0"/>
              <a:t>M19.1 Gasto preparatorio</a:t>
            </a:r>
          </a:p>
          <a:p>
            <a:r>
              <a:rPr lang="es-ES" dirty="0"/>
              <a:t>M19.2 Ejecución de Estrategias</a:t>
            </a:r>
          </a:p>
          <a:p>
            <a:r>
              <a:rPr lang="es-ES" dirty="0"/>
              <a:t>M19.3 Cooperación</a:t>
            </a:r>
          </a:p>
          <a:p>
            <a:r>
              <a:rPr lang="es-ES" dirty="0"/>
              <a:t>M19.4 Gasto de Funcionamiento</a:t>
            </a:r>
          </a:p>
        </p:txBody>
      </p:sp>
      <p:sp>
        <p:nvSpPr>
          <p:cNvPr id="8" name="CuadroTexto 7"/>
          <p:cNvSpPr txBox="1"/>
          <p:nvPr/>
        </p:nvSpPr>
        <p:spPr>
          <a:xfrm>
            <a:off x="583324" y="2114364"/>
            <a:ext cx="4572000" cy="4031873"/>
          </a:xfrm>
          <a:prstGeom prst="rect">
            <a:avLst/>
          </a:prstGeom>
          <a:noFill/>
        </p:spPr>
        <p:txBody>
          <a:bodyPr wrap="square" rtlCol="0">
            <a:spAutoFit/>
          </a:bodyPr>
          <a:lstStyle/>
          <a:p>
            <a:r>
              <a:rPr lang="es-ES" sz="3200" dirty="0"/>
              <a:t>Cómo se reparte el gasto Leader?</a:t>
            </a:r>
          </a:p>
          <a:p>
            <a:r>
              <a:rPr lang="es-ES" sz="3200" dirty="0"/>
              <a:t>Proyectos productivos/ no productivos</a:t>
            </a:r>
          </a:p>
          <a:p>
            <a:r>
              <a:rPr lang="es-ES" sz="3200" dirty="0"/>
              <a:t>Para qué sirve el gasto Leader</a:t>
            </a:r>
            <a:r>
              <a:rPr lang="es-ES" sz="3200" dirty="0" smtClean="0"/>
              <a:t>?</a:t>
            </a:r>
          </a:p>
          <a:p>
            <a:r>
              <a:rPr lang="es-ES" sz="3200" dirty="0" smtClean="0"/>
              <a:t>Valor añadido Leader</a:t>
            </a:r>
            <a:endParaRPr lang="es-ES" sz="3200" dirty="0"/>
          </a:p>
          <a:p>
            <a:endParaRPr lang="es-ES" sz="3200" dirty="0"/>
          </a:p>
        </p:txBody>
      </p:sp>
      <p:pic>
        <p:nvPicPr>
          <p:cNvPr id="9" name="Picture 9" descr="banderaeuropea"/>
          <p:cNvPicPr>
            <a:picLocks noChangeAspect="1" noChangeArrowheads="1"/>
          </p:cNvPicPr>
          <p:nvPr/>
        </p:nvPicPr>
        <p:blipFill>
          <a:blip r:embed="rId4" cstate="print"/>
          <a:srcRect/>
          <a:stretch>
            <a:fillRect/>
          </a:stretch>
        </p:blipFill>
        <p:spPr bwMode="auto">
          <a:xfrm>
            <a:off x="10497688" y="256103"/>
            <a:ext cx="1008063" cy="739775"/>
          </a:xfrm>
          <a:prstGeom prst="rect">
            <a:avLst/>
          </a:prstGeom>
          <a:noFill/>
          <a:ln w="9525">
            <a:noFill/>
            <a:miter lim="800000"/>
            <a:headEnd/>
            <a:tailEnd/>
          </a:ln>
        </p:spPr>
      </p:pic>
      <p:pic>
        <p:nvPicPr>
          <p:cNvPr id="10" name="Imagen 9" descr="Ministerio de Agricultura y Pesca, Alimentación y Medio Ambiente "/>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42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151" y="1340017"/>
            <a:ext cx="10515600" cy="590334"/>
          </a:xfrm>
        </p:spPr>
        <p:txBody>
          <a:bodyPr>
            <a:normAutofit fontScale="90000"/>
          </a:bodyPr>
          <a:lstStyle/>
          <a:p>
            <a:pPr lvl="0" algn="ctr"/>
            <a:r>
              <a:rPr lang="es-ES_tradnl" dirty="0">
                <a:solidFill>
                  <a:schemeClr val="accent4">
                    <a:lumMod val="50000"/>
                  </a:schemeClr>
                </a:solidFill>
                <a:latin typeface="Bauhaus 93" pitchFamily="82" charset="0"/>
              </a:rPr>
              <a:t>Valor añadido del LEADER/DLP</a:t>
            </a:r>
            <a:r>
              <a:rPr lang="es-ES" dirty="0"/>
              <a:t/>
            </a:r>
            <a:br>
              <a:rPr lang="es-ES" dirty="0"/>
            </a:br>
            <a:endParaRPr lang="es-ES" dirty="0"/>
          </a:p>
        </p:txBody>
      </p:sp>
      <p:pic>
        <p:nvPicPr>
          <p:cNvPr id="3" name="Picture 12"/>
          <p:cNvPicPr/>
          <p:nvPr/>
        </p:nvPicPr>
        <p:blipFill>
          <a:blip r:embed="rId2">
            <a:extLst>
              <a:ext uri="{28A0092B-C50C-407E-A947-70E740481C1C}">
                <a14:useLocalDpi xmlns:a14="http://schemas.microsoft.com/office/drawing/2010/main" val="0"/>
              </a:ext>
            </a:extLst>
          </a:blip>
          <a:stretch>
            <a:fillRect/>
          </a:stretch>
        </p:blipFill>
        <p:spPr>
          <a:xfrm>
            <a:off x="2845785" y="1972333"/>
            <a:ext cx="5759450" cy="2460625"/>
          </a:xfrm>
          <a:prstGeom prst="rect">
            <a:avLst/>
          </a:prstGeom>
        </p:spPr>
      </p:pic>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469" y="1773622"/>
            <a:ext cx="1950361" cy="142902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43454" y="4532515"/>
            <a:ext cx="10066283" cy="1938992"/>
          </a:xfrm>
          <a:prstGeom prst="rect">
            <a:avLst/>
          </a:prstGeom>
        </p:spPr>
        <p:txBody>
          <a:bodyPr wrap="square">
            <a:spAutoFit/>
          </a:bodyPr>
          <a:lstStyle/>
          <a:p>
            <a:pPr lvl="0" algn="just" eaLnBrk="0" fontAlgn="base" hangingPunct="0">
              <a:spcBef>
                <a:spcPct val="0"/>
              </a:spcBef>
              <a:spcAft>
                <a:spcPct val="0"/>
              </a:spcAft>
            </a:pPr>
            <a:r>
              <a:rPr lang="es-ES_tradnl" sz="1000" i="1" dirty="0" smtClean="0">
                <a:solidFill>
                  <a:srgbClr val="292929"/>
                </a:solidFill>
                <a:latin typeface="Arial" panose="020B0604020202020204" pitchFamily="34" charset="0"/>
                <a:ea typeface="Times New Roman" panose="02020603050405020304" pitchFamily="18" charset="0"/>
                <a:cs typeface="Arial" panose="020B0604020202020204" pitchFamily="34" charset="0"/>
              </a:rPr>
              <a:t>El </a:t>
            </a:r>
            <a:r>
              <a:rPr lang="es-ES_tradnl" sz="1000" i="1" dirty="0">
                <a:solidFill>
                  <a:srgbClr val="292929"/>
                </a:solidFill>
                <a:latin typeface="Arial" panose="020B0604020202020204" pitchFamily="34" charset="0"/>
                <a:ea typeface="Times New Roman" panose="02020603050405020304" pitchFamily="18" charset="0"/>
                <a:cs typeface="Arial" panose="020B0604020202020204" pitchFamily="34" charset="0"/>
              </a:rPr>
              <a:t>marco conceptual que se ofrece en las presentes directrices se basa en los siguientes supuestos:</a:t>
            </a:r>
            <a:endParaRPr lang="es-ES" sz="1000" dirty="0"/>
          </a:p>
          <a:p>
            <a:pPr lvl="0" algn="just" eaLnBrk="0" fontAlgn="base" hangingPunct="0">
              <a:spcBef>
                <a:spcPct val="0"/>
              </a:spcBef>
              <a:spcAft>
                <a:spcPct val="0"/>
              </a:spcAft>
            </a:pPr>
            <a:r>
              <a:rPr lang="es-ES_tradnl" sz="1000" i="1" dirty="0">
                <a:solidFill>
                  <a:srgbClr val="292929"/>
                </a:solidFill>
                <a:latin typeface="Arial" panose="020B0604020202020204" pitchFamily="34" charset="0"/>
                <a:ea typeface="Times New Roman" panose="02020603050405020304" pitchFamily="18" charset="0"/>
                <a:cs typeface="Arial" panose="020B0604020202020204" pitchFamily="34" charset="0"/>
              </a:rPr>
              <a:t>El valor añadido del LEADER/DLP</a:t>
            </a:r>
            <a:r>
              <a:rPr lang="es-ES_tradnl" sz="1000" b="1" i="1" dirty="0">
                <a:solidFill>
                  <a:srgbClr val="292929"/>
                </a:solidFill>
                <a:latin typeface="Arial" panose="020B0604020202020204" pitchFamily="34" charset="0"/>
                <a:ea typeface="Times New Roman" panose="02020603050405020304" pitchFamily="18" charset="0"/>
                <a:cs typeface="Arial" panose="020B0604020202020204" pitchFamily="34" charset="0"/>
              </a:rPr>
              <a:t> </a:t>
            </a:r>
            <a:r>
              <a:rPr lang="es-ES_tradnl" sz="1000" i="1" dirty="0">
                <a:solidFill>
                  <a:srgbClr val="292929"/>
                </a:solidFill>
                <a:latin typeface="Arial" panose="020B0604020202020204" pitchFamily="34" charset="0"/>
                <a:ea typeface="Times New Roman" panose="02020603050405020304" pitchFamily="18" charset="0"/>
                <a:cs typeface="Arial" panose="020B0604020202020204" pitchFamily="34" charset="0"/>
              </a:rPr>
              <a:t>se define como los beneficios obtenidos a través de la correcta aplicación del método LEADER, en comparación con los beneficios que se habrían obtenido sin aplicar este método (véase el glosario, anexo 1). El valor añadido del LEADER/DLP se manifiesta en:</a:t>
            </a:r>
            <a:endParaRPr lang="es-ES" sz="1000" dirty="0"/>
          </a:p>
          <a:p>
            <a:pPr lvl="0" algn="just" eaLnBrk="0" fontAlgn="base" hangingPunct="0">
              <a:spcBef>
                <a:spcPct val="0"/>
              </a:spcBef>
              <a:spcAft>
                <a:spcPct val="0"/>
              </a:spcAft>
              <a:buFontTx/>
              <a:buChar char="•"/>
            </a:pPr>
            <a:r>
              <a:rPr lang="es-ES_tradnl" sz="1000" b="1" i="1" dirty="0">
                <a:solidFill>
                  <a:srgbClr val="BE4A35"/>
                </a:solidFill>
                <a:latin typeface="Arial" panose="020B0604020202020204" pitchFamily="34" charset="0"/>
                <a:ea typeface="Times New Roman" panose="02020603050405020304" pitchFamily="18" charset="0"/>
                <a:cs typeface="Arial" panose="020B0604020202020204" pitchFamily="34" charset="0"/>
              </a:rPr>
              <a:t>Capital social mejorado</a:t>
            </a:r>
            <a:r>
              <a:rPr lang="es-ES_tradnl" sz="1000" i="1" dirty="0">
                <a:solidFill>
                  <a:srgbClr val="373737"/>
                </a:solidFill>
                <a:latin typeface="Arial" panose="020B0604020202020204" pitchFamily="34" charset="0"/>
                <a:ea typeface="Times New Roman" panose="02020603050405020304" pitchFamily="18" charset="0"/>
                <a:cs typeface="Arial" panose="020B0604020202020204" pitchFamily="34" charset="0"/>
              </a:rPr>
              <a:t>, que se entiende como concepto multidimensional que incluye aspectos de organizaciones sociales, tales como redes, normas y confianza social, que facilitan la coordinación y la cooperación para beneficio mutuo (véase el glosario, anexo1).</a:t>
            </a:r>
            <a:endParaRPr lang="es-ES" sz="1000" dirty="0"/>
          </a:p>
          <a:p>
            <a:pPr lvl="0" algn="just" eaLnBrk="0" fontAlgn="base" hangingPunct="0">
              <a:spcBef>
                <a:spcPct val="0"/>
              </a:spcBef>
              <a:spcAft>
                <a:spcPct val="0"/>
              </a:spcAft>
              <a:buFontTx/>
              <a:buChar char="•"/>
            </a:pPr>
            <a:r>
              <a:rPr lang="es-ES_tradnl" sz="1000" b="1" i="1" dirty="0">
                <a:solidFill>
                  <a:srgbClr val="BE4A35"/>
                </a:solidFill>
                <a:latin typeface="Arial" panose="020B0604020202020204" pitchFamily="34" charset="0"/>
                <a:ea typeface="Times New Roman" panose="02020603050405020304" pitchFamily="18" charset="0"/>
                <a:cs typeface="Arial" panose="020B0604020202020204" pitchFamily="34" charset="0"/>
              </a:rPr>
              <a:t>Mejor gobernanza</a:t>
            </a:r>
            <a:r>
              <a:rPr lang="es-ES_tradnl" sz="1000" i="1" dirty="0">
                <a:solidFill>
                  <a:srgbClr val="373737"/>
                </a:solidFill>
                <a:latin typeface="Arial" panose="020B0604020202020204" pitchFamily="34" charset="0"/>
                <a:ea typeface="Times New Roman" panose="02020603050405020304" pitchFamily="18" charset="0"/>
                <a:cs typeface="Arial" panose="020B0604020202020204" pitchFamily="34" charset="0"/>
              </a:rPr>
              <a:t>, que incluye las instituciones, procesos y mecanismos a través de los cuales las partes interesadas públicas, económicas y de la sociedad civil articulan sus intereses, ejercen sus derechos legales, cumplen sus obligaciones y concilian sus diferencias para gestionar los asuntos públicos a todos los niveles de una manera colaborativa.</a:t>
            </a:r>
            <a:endParaRPr lang="es-ES" sz="1000" dirty="0"/>
          </a:p>
          <a:p>
            <a:pPr lvl="0" algn="just" eaLnBrk="0" fontAlgn="base" hangingPunct="0">
              <a:spcBef>
                <a:spcPct val="0"/>
              </a:spcBef>
              <a:spcAft>
                <a:spcPct val="0"/>
              </a:spcAft>
              <a:buFontTx/>
              <a:buChar char="•"/>
            </a:pPr>
            <a:r>
              <a:rPr lang="es-ES_tradnl" sz="1000" b="1" i="1" dirty="0">
                <a:solidFill>
                  <a:srgbClr val="BE4A35"/>
                </a:solidFill>
                <a:latin typeface="Arial" panose="020B0604020202020204" pitchFamily="34" charset="0"/>
                <a:ea typeface="Times New Roman" panose="02020603050405020304" pitchFamily="18" charset="0"/>
                <a:cs typeface="Arial" panose="020B0604020202020204" pitchFamily="34" charset="0"/>
              </a:rPr>
              <a:t>Mejores resultados e impacto</a:t>
            </a:r>
            <a:r>
              <a:rPr lang="es-ES_tradnl" sz="1000" i="1" dirty="0">
                <a:solidFill>
                  <a:srgbClr val="373737"/>
                </a:solidFill>
                <a:latin typeface="Arial" panose="020B0604020202020204" pitchFamily="34" charset="0"/>
                <a:ea typeface="Times New Roman" panose="02020603050405020304" pitchFamily="18" charset="0"/>
                <a:cs typeface="Arial" panose="020B0604020202020204" pitchFamily="34" charset="0"/>
              </a:rPr>
              <a:t> de la implementación del programa o estrategia, en comparación con la ejecución sin el método LEADER</a:t>
            </a:r>
            <a:r>
              <a:rPr lang="es-ES_tradnl" sz="1000" i="1" dirty="0" smtClean="0">
                <a:solidFill>
                  <a:srgbClr val="373737"/>
                </a:solidFill>
                <a:latin typeface="Arial" panose="020B0604020202020204" pitchFamily="34" charset="0"/>
                <a:ea typeface="Times New Roman" panose="02020603050405020304" pitchFamily="18" charset="0"/>
                <a:cs typeface="Arial" panose="020B0604020202020204" pitchFamily="34" charset="0"/>
              </a:rPr>
              <a:t>.</a:t>
            </a:r>
          </a:p>
          <a:p>
            <a:endParaRPr lang="es-ES" sz="1000" b="1" cap="small" dirty="0" smtClean="0"/>
          </a:p>
          <a:p>
            <a:r>
              <a:rPr lang="es-ES" sz="1000" b="1" cap="small" dirty="0" smtClean="0"/>
              <a:t>Directrices </a:t>
            </a:r>
            <a:r>
              <a:rPr lang="es-ES" sz="1000" cap="small" dirty="0" smtClean="0"/>
              <a:t>Evaluación </a:t>
            </a:r>
            <a:r>
              <a:rPr lang="es-ES" sz="1000" cap="small" dirty="0"/>
              <a:t>del </a:t>
            </a:r>
            <a:r>
              <a:rPr lang="es-ES" sz="1000" cap="small" dirty="0" smtClean="0"/>
              <a:t>LEADER/DLP Agosto </a:t>
            </a:r>
            <a:r>
              <a:rPr lang="es-ES" sz="1000" cap="small" dirty="0"/>
              <a:t>de 2017</a:t>
            </a:r>
          </a:p>
          <a:p>
            <a:pPr lvl="0" algn="just" eaLnBrk="0" fontAlgn="base" hangingPunct="0">
              <a:spcBef>
                <a:spcPct val="0"/>
              </a:spcBef>
              <a:spcAft>
                <a:spcPct val="0"/>
              </a:spcAft>
              <a:buFontTx/>
              <a:buChar char="•"/>
            </a:pPr>
            <a:endParaRPr lang="es-ES_tradnl" sz="1000" dirty="0">
              <a:latin typeface="Arial" panose="020B0604020202020204" pitchFamily="34" charset="0"/>
            </a:endParaRPr>
          </a:p>
        </p:txBody>
      </p:sp>
      <p:pic>
        <p:nvPicPr>
          <p:cNvPr id="8" name="Picture 9" descr="banderaeuropea"/>
          <p:cNvPicPr>
            <a:picLocks noChangeAspect="1" noChangeArrowheads="1"/>
          </p:cNvPicPr>
          <p:nvPr/>
        </p:nvPicPr>
        <p:blipFill>
          <a:blip r:embed="rId4" cstate="print"/>
          <a:srcRect/>
          <a:stretch>
            <a:fillRect/>
          </a:stretch>
        </p:blipFill>
        <p:spPr bwMode="auto">
          <a:xfrm>
            <a:off x="10497688" y="256103"/>
            <a:ext cx="1008063" cy="739775"/>
          </a:xfrm>
          <a:prstGeom prst="rect">
            <a:avLst/>
          </a:prstGeom>
          <a:noFill/>
          <a:ln w="9525">
            <a:noFill/>
            <a:miter lim="800000"/>
            <a:headEnd/>
            <a:tailEnd/>
          </a:ln>
        </p:spPr>
      </p:pic>
      <p:pic>
        <p:nvPicPr>
          <p:cNvPr id="9" name="Imagen 8" descr="Ministerio de Agricultura y Pesca, Alimentación y Medio Ambiente "/>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86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D704C8E-71CA-407E-941A-A24E6443366F}"/>
              </a:ext>
            </a:extLst>
          </p:cNvPr>
          <p:cNvSpPr txBox="1"/>
          <p:nvPr/>
        </p:nvSpPr>
        <p:spPr>
          <a:xfrm>
            <a:off x="927100" y="1498600"/>
            <a:ext cx="8597900" cy="5078313"/>
          </a:xfrm>
          <a:prstGeom prst="rect">
            <a:avLst/>
          </a:prstGeom>
          <a:noFill/>
        </p:spPr>
        <p:txBody>
          <a:bodyPr wrap="square" rtlCol="0">
            <a:spAutoFit/>
          </a:bodyPr>
          <a:lstStyle/>
          <a:p>
            <a:r>
              <a:rPr lang="es-ES" b="1" dirty="0" smtClean="0"/>
              <a:t>HITOS DE LA REFORMA DE LA PAC 2021-2027</a:t>
            </a:r>
          </a:p>
          <a:p>
            <a:endParaRPr lang="es-ES" dirty="0" smtClean="0"/>
          </a:p>
          <a:p>
            <a:r>
              <a:rPr lang="es-ES" dirty="0" smtClean="0"/>
              <a:t>Declaración </a:t>
            </a:r>
            <a:r>
              <a:rPr lang="es-ES" dirty="0"/>
              <a:t>de Cork 2.0 “</a:t>
            </a:r>
            <a:r>
              <a:rPr lang="es-ES" i="1" dirty="0"/>
              <a:t>Una vida mejor en las zonas rurales”</a:t>
            </a:r>
            <a:r>
              <a:rPr lang="es-ES" dirty="0"/>
              <a:t> (septiembre de 2016)</a:t>
            </a:r>
            <a:endParaRPr lang="es-ES" i="1" dirty="0"/>
          </a:p>
          <a:p>
            <a:r>
              <a:rPr lang="es-ES" i="1" dirty="0" smtClean="0"/>
              <a:t>Libro </a:t>
            </a:r>
            <a:r>
              <a:rPr lang="es-ES" i="1" dirty="0"/>
              <a:t>Blanco sobre el futuro de Europa (marzo 2017)</a:t>
            </a:r>
            <a:endParaRPr lang="es-ES" dirty="0"/>
          </a:p>
          <a:p>
            <a:r>
              <a:rPr lang="es-ES" dirty="0" smtClean="0"/>
              <a:t>El </a:t>
            </a:r>
            <a:r>
              <a:rPr lang="es-ES" dirty="0"/>
              <a:t>futuro de los alimentos y de la agricultura (noviembre 2017)</a:t>
            </a:r>
          </a:p>
          <a:p>
            <a:r>
              <a:rPr lang="es-ES" dirty="0"/>
              <a:t>Encuesta pública, estudios independientes, </a:t>
            </a:r>
            <a:r>
              <a:rPr lang="es-ES" dirty="0" err="1" smtClean="0"/>
              <a:t>etc</a:t>
            </a:r>
            <a:endParaRPr lang="es-ES" dirty="0" smtClean="0"/>
          </a:p>
          <a:p>
            <a:endParaRPr lang="es-ES" dirty="0"/>
          </a:p>
          <a:p>
            <a:r>
              <a:rPr lang="es-ES" b="1" dirty="0"/>
              <a:t>Qué tiene que </a:t>
            </a:r>
            <a:r>
              <a:rPr lang="es-ES" b="1" dirty="0" smtClean="0"/>
              <a:t>suceder en 2018?</a:t>
            </a:r>
            <a:endParaRPr lang="es-ES" b="1" dirty="0"/>
          </a:p>
          <a:p>
            <a:endParaRPr lang="es-ES" dirty="0" smtClean="0"/>
          </a:p>
          <a:p>
            <a:r>
              <a:rPr lang="es-ES" dirty="0" smtClean="0"/>
              <a:t>Aprobación del Marco Financiero Plurianual (mayo 2018)</a:t>
            </a:r>
          </a:p>
          <a:p>
            <a:r>
              <a:rPr lang="es-ES" dirty="0" smtClean="0"/>
              <a:t>Presentación de los proyectos de Reglamentos (junio de 2018)</a:t>
            </a:r>
          </a:p>
          <a:p>
            <a:endParaRPr lang="es-ES" dirty="0"/>
          </a:p>
          <a:p>
            <a:r>
              <a:rPr lang="es-ES" dirty="0" smtClean="0"/>
              <a:t>En España</a:t>
            </a:r>
            <a:endParaRPr lang="es-ES" dirty="0"/>
          </a:p>
          <a:p>
            <a:r>
              <a:rPr lang="es-ES" dirty="0" smtClean="0"/>
              <a:t>Nuevo modelo de financiación de las entidades locales</a:t>
            </a:r>
          </a:p>
          <a:p>
            <a:r>
              <a:rPr lang="es-ES" dirty="0" smtClean="0"/>
              <a:t>Presentación de la Estrategia Nacional sobre el reto demográfico</a:t>
            </a:r>
          </a:p>
          <a:p>
            <a:r>
              <a:rPr lang="es-ES" dirty="0"/>
              <a:t>VI Conferencia de Presidentes (enero 2017</a:t>
            </a:r>
            <a:r>
              <a:rPr lang="es-ES" dirty="0" smtClean="0"/>
              <a:t>)</a:t>
            </a:r>
            <a:endParaRPr lang="es-ES" dirty="0"/>
          </a:p>
          <a:p>
            <a:endParaRPr lang="es-ES" dirty="0" smtClean="0"/>
          </a:p>
          <a:p>
            <a:endParaRPr lang="es-ES" dirty="0"/>
          </a:p>
        </p:txBody>
      </p:sp>
      <p:pic>
        <p:nvPicPr>
          <p:cNvPr id="4" name="Picture 9" descr="banderaeuropea"/>
          <p:cNvPicPr>
            <a:picLocks noChangeAspect="1" noChangeArrowheads="1"/>
          </p:cNvPicPr>
          <p:nvPr/>
        </p:nvPicPr>
        <p:blipFill>
          <a:blip r:embed="rId2" cstate="print"/>
          <a:srcRect/>
          <a:stretch>
            <a:fillRect/>
          </a:stretch>
        </p:blipFill>
        <p:spPr bwMode="auto">
          <a:xfrm>
            <a:off x="10497688" y="256103"/>
            <a:ext cx="1008063" cy="739775"/>
          </a:xfrm>
          <a:prstGeom prst="rect">
            <a:avLst/>
          </a:prstGeom>
          <a:noFill/>
          <a:ln w="9525">
            <a:noFill/>
            <a:miter lim="800000"/>
            <a:headEnd/>
            <a:tailEnd/>
          </a:ln>
        </p:spPr>
      </p:pic>
      <p:pic>
        <p:nvPicPr>
          <p:cNvPr id="5" name="Imagen 4" descr="Ministerio de Agricultura y Pesca, Alimentación y Medio Ambiente "/>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3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8DE7BC2-5B95-4982-86D5-40670F848FF9}"/>
              </a:ext>
            </a:extLst>
          </p:cNvPr>
          <p:cNvPicPr>
            <a:picLocks noChangeAspect="1"/>
          </p:cNvPicPr>
          <p:nvPr/>
        </p:nvPicPr>
        <p:blipFill rotWithShape="1">
          <a:blip r:embed="rId2"/>
          <a:srcRect l="19570" t="18713" r="17873" b="6036"/>
          <a:stretch/>
        </p:blipFill>
        <p:spPr>
          <a:xfrm>
            <a:off x="671830" y="1727199"/>
            <a:ext cx="9284970" cy="4643121"/>
          </a:xfrm>
          <a:prstGeom prst="rect">
            <a:avLst/>
          </a:prstGeom>
        </p:spPr>
      </p:pic>
      <p:sp>
        <p:nvSpPr>
          <p:cNvPr id="6" name="CuadroTexto 5">
            <a:extLst>
              <a:ext uri="{FF2B5EF4-FFF2-40B4-BE49-F238E27FC236}">
                <a16:creationId xmlns:a16="http://schemas.microsoft.com/office/drawing/2014/main" xmlns="" id="{88DA1D24-A4A8-403D-8449-ED3D3D86B133}"/>
              </a:ext>
            </a:extLst>
          </p:cNvPr>
          <p:cNvSpPr txBox="1"/>
          <p:nvPr/>
        </p:nvSpPr>
        <p:spPr>
          <a:xfrm>
            <a:off x="2443480" y="1021080"/>
            <a:ext cx="6640830" cy="523220"/>
          </a:xfrm>
          <a:prstGeom prst="rect">
            <a:avLst/>
          </a:prstGeom>
          <a:noFill/>
        </p:spPr>
        <p:txBody>
          <a:bodyPr wrap="square" rtlCol="0">
            <a:spAutoFit/>
          </a:bodyPr>
          <a:lstStyle/>
          <a:p>
            <a:r>
              <a:rPr lang="es-ES" sz="2800" b="1" dirty="0">
                <a:solidFill>
                  <a:schemeClr val="accent4">
                    <a:lumMod val="50000"/>
                  </a:schemeClr>
                </a:solidFill>
                <a:latin typeface="Bauhaus 93" pitchFamily="82" charset="0"/>
                <a:cs typeface="Arial" charset="0"/>
              </a:rPr>
              <a:t>Marco Financiero Plurianual</a:t>
            </a:r>
            <a:endParaRPr lang="es-ES" sz="2800" dirty="0"/>
          </a:p>
        </p:txBody>
      </p:sp>
      <p:pic>
        <p:nvPicPr>
          <p:cNvPr id="5" name="Picture 9" descr="banderaeuropea"/>
          <p:cNvPicPr>
            <a:picLocks noChangeAspect="1" noChangeArrowheads="1"/>
          </p:cNvPicPr>
          <p:nvPr/>
        </p:nvPicPr>
        <p:blipFill>
          <a:blip r:embed="rId3" cstate="print"/>
          <a:srcRect/>
          <a:stretch>
            <a:fillRect/>
          </a:stretch>
        </p:blipFill>
        <p:spPr bwMode="auto">
          <a:xfrm>
            <a:off x="10497688" y="256103"/>
            <a:ext cx="1008063" cy="739775"/>
          </a:xfrm>
          <a:prstGeom prst="rect">
            <a:avLst/>
          </a:prstGeom>
          <a:noFill/>
          <a:ln w="9525">
            <a:noFill/>
            <a:miter lim="800000"/>
            <a:headEnd/>
            <a:tailEnd/>
          </a:ln>
        </p:spPr>
      </p:pic>
      <p:pic>
        <p:nvPicPr>
          <p:cNvPr id="7" name="Imagen 6" descr="Ministerio de Agricultura y Pesca, Alimentación y Medio Ambiente "/>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8733" y="256102"/>
            <a:ext cx="32919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7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515600" cy="543911"/>
          </a:xfrm>
        </p:spPr>
        <p:txBody>
          <a:bodyPr>
            <a:normAutofit fontScale="90000"/>
          </a:bodyPr>
          <a:lstStyle/>
          <a:p>
            <a:pPr algn="ctr"/>
            <a:r>
              <a:rPr lang="es-ES" sz="3100" b="1" dirty="0">
                <a:solidFill>
                  <a:schemeClr val="accent4">
                    <a:lumMod val="50000"/>
                  </a:schemeClr>
                </a:solidFill>
                <a:latin typeface="Bauhaus 93" pitchFamily="82" charset="0"/>
                <a:ea typeface="+mn-ea"/>
                <a:cs typeface="Arial" charset="0"/>
              </a:rPr>
              <a:t>Escenarios</a:t>
            </a:r>
            <a:r>
              <a:rPr lang="es-ES" dirty="0" smtClean="0"/>
              <a:t> </a:t>
            </a:r>
            <a:r>
              <a:rPr lang="es-ES" sz="3100" b="1" dirty="0">
                <a:solidFill>
                  <a:schemeClr val="accent4">
                    <a:lumMod val="50000"/>
                  </a:schemeClr>
                </a:solidFill>
                <a:latin typeface="Bauhaus 93" pitchFamily="82" charset="0"/>
                <a:ea typeface="+mn-ea"/>
                <a:cs typeface="Arial" charset="0"/>
              </a:rPr>
              <a:t>de la reforma de la PAC</a:t>
            </a:r>
          </a:p>
        </p:txBody>
      </p:sp>
      <p:pic>
        <p:nvPicPr>
          <p:cNvPr id="5" name="Imagen 4">
            <a:extLst>
              <a:ext uri="{FF2B5EF4-FFF2-40B4-BE49-F238E27FC236}">
                <a16:creationId xmlns:a16="http://schemas.microsoft.com/office/drawing/2014/main" xmlns="" id="{B2E23EB2-2317-4B3D-A6A5-5401708A3A45}"/>
              </a:ext>
            </a:extLst>
          </p:cNvPr>
          <p:cNvPicPr>
            <a:picLocks noChangeAspect="1"/>
          </p:cNvPicPr>
          <p:nvPr/>
        </p:nvPicPr>
        <p:blipFill>
          <a:blip r:embed="rId2"/>
          <a:stretch>
            <a:fillRect/>
          </a:stretch>
        </p:blipFill>
        <p:spPr>
          <a:xfrm>
            <a:off x="838200" y="909036"/>
            <a:ext cx="9748838" cy="5811838"/>
          </a:xfrm>
          <a:prstGeom prst="rect">
            <a:avLst/>
          </a:prstGeom>
        </p:spPr>
      </p:pic>
    </p:spTree>
    <p:extLst>
      <p:ext uri="{BB962C8B-B14F-4D97-AF65-F5344CB8AC3E}">
        <p14:creationId xmlns:p14="http://schemas.microsoft.com/office/powerpoint/2010/main" val="31370929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535</Words>
  <Application>Microsoft Office PowerPoint</Application>
  <PresentationFormat>Panorámica</PresentationFormat>
  <Paragraphs>76</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Bauhaus 93</vt:lpstr>
      <vt:lpstr>Calibri</vt:lpstr>
      <vt:lpstr>Calibri Light</vt:lpstr>
      <vt:lpstr>Times New Roman</vt:lpstr>
      <vt:lpstr>Tema de Office</vt:lpstr>
      <vt:lpstr>LEADER y las Entidades Locales </vt:lpstr>
      <vt:lpstr>Presentación de PowerPoint</vt:lpstr>
      <vt:lpstr>FEADER por medidas 2014-2020</vt:lpstr>
      <vt:lpstr>Presentación de PowerPoint</vt:lpstr>
      <vt:lpstr>Presentación de PowerPoint</vt:lpstr>
      <vt:lpstr>Valor añadido del LEADER/DLP </vt:lpstr>
      <vt:lpstr>Presentación de PowerPoint</vt:lpstr>
      <vt:lpstr>Presentación de PowerPoint</vt:lpstr>
      <vt:lpstr>Escenarios de la reforma de la PAC</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peralta</dc:creator>
  <cp:lastModifiedBy>Peralta Pascua, Jose Luis</cp:lastModifiedBy>
  <cp:revision>10</cp:revision>
  <cp:lastPrinted>2018-01-23T09:36:56Z</cp:lastPrinted>
  <dcterms:created xsi:type="dcterms:W3CDTF">2018-01-22T23:41:12Z</dcterms:created>
  <dcterms:modified xsi:type="dcterms:W3CDTF">2018-01-23T09:43:17Z</dcterms:modified>
</cp:coreProperties>
</file>