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3" r:id="rId3"/>
    <p:sldId id="284" r:id="rId4"/>
    <p:sldId id="262" r:id="rId5"/>
    <p:sldId id="263" r:id="rId6"/>
    <p:sldId id="290" r:id="rId7"/>
    <p:sldId id="291" r:id="rId8"/>
    <p:sldId id="286" r:id="rId9"/>
    <p:sldId id="257" r:id="rId10"/>
    <p:sldId id="264" r:id="rId11"/>
    <p:sldId id="287" r:id="rId12"/>
    <p:sldId id="279" r:id="rId13"/>
    <p:sldId id="278" r:id="rId14"/>
    <p:sldId id="269" r:id="rId15"/>
    <p:sldId id="261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AEDC-5864-4B0C-96BD-79254EA4F143}" type="datetimeFigureOut">
              <a:rPr lang="es-ES" smtClean="0"/>
              <a:pPr/>
              <a:t>17/05/2024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81E2-D3A6-48DD-BE18-58AEA366C2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46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AEDC-5864-4B0C-96BD-79254EA4F143}" type="datetimeFigureOut">
              <a:rPr lang="es-ES" smtClean="0"/>
              <a:pPr/>
              <a:t>17/05/2024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81E2-D3A6-48DD-BE18-58AEA366C2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92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AEDC-5864-4B0C-96BD-79254EA4F143}" type="datetimeFigureOut">
              <a:rPr lang="es-ES" smtClean="0"/>
              <a:pPr/>
              <a:t>17/05/2024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81E2-D3A6-48DD-BE18-58AEA366C2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908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5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AEDC-5864-4B0C-96BD-79254EA4F143}" type="datetimeFigureOut">
              <a:rPr lang="es-ES" smtClean="0"/>
              <a:pPr/>
              <a:t>17/05/2024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81E2-D3A6-48DD-BE18-58AEA366C2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83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AEDC-5864-4B0C-96BD-79254EA4F143}" type="datetimeFigureOut">
              <a:rPr lang="es-ES" smtClean="0"/>
              <a:pPr/>
              <a:t>17/05/2024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81E2-D3A6-48DD-BE18-58AEA366C2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7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AEDC-5864-4B0C-96BD-79254EA4F143}" type="datetimeFigureOut">
              <a:rPr lang="es-ES" smtClean="0"/>
              <a:pPr/>
              <a:t>17/05/2024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81E2-D3A6-48DD-BE18-58AEA366C2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67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AEDC-5864-4B0C-96BD-79254EA4F143}" type="datetimeFigureOut">
              <a:rPr lang="es-ES" smtClean="0"/>
              <a:pPr/>
              <a:t>17/05/2024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81E2-D3A6-48DD-BE18-58AEA366C2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392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AEDC-5864-4B0C-96BD-79254EA4F143}" type="datetimeFigureOut">
              <a:rPr lang="es-ES" smtClean="0"/>
              <a:pPr/>
              <a:t>17/05/2024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81E2-D3A6-48DD-BE18-58AEA366C2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12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AEDC-5864-4B0C-96BD-79254EA4F143}" type="datetimeFigureOut">
              <a:rPr lang="es-ES" smtClean="0"/>
              <a:pPr/>
              <a:t>17/05/2024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81E2-D3A6-48DD-BE18-58AEA366C2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54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AEDC-5864-4B0C-96BD-79254EA4F143}" type="datetimeFigureOut">
              <a:rPr lang="es-ES" smtClean="0"/>
              <a:pPr/>
              <a:t>17/05/2024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81E2-D3A6-48DD-BE18-58AEA366C2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37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AEDC-5864-4B0C-96BD-79254EA4F143}" type="datetimeFigureOut">
              <a:rPr lang="es-ES" smtClean="0"/>
              <a:pPr/>
              <a:t>17/05/2024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81E2-D3A6-48DD-BE18-58AEA366C2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69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5AEDC-5864-4B0C-96BD-79254EA4F143}" type="datetimeFigureOut">
              <a:rPr lang="es-ES" smtClean="0"/>
              <a:pPr/>
              <a:t>17/05/2024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B81E2-D3A6-48DD-BE18-58AEA366C2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22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8.jpeg"/><Relationship Id="rId7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5.png"/><Relationship Id="rId5" Type="http://schemas.openxmlformats.org/officeDocument/2006/relationships/image" Target="../media/image10.jpeg"/><Relationship Id="rId10" Type="http://schemas.openxmlformats.org/officeDocument/2006/relationships/image" Target="../media/image4.pn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15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22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26.jpeg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19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56"/>
          <a:stretch/>
        </p:blipFill>
        <p:spPr>
          <a:xfrm>
            <a:off x="0" y="0"/>
            <a:ext cx="12192000" cy="518453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338119" y="3361038"/>
            <a:ext cx="61866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cap="all" dirty="0" smtClean="0">
                <a:ln w="3175" cmpd="sng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cap="all" dirty="0" err="1" smtClean="0">
                <a:ln w="3175" cmpd="sng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asturian</a:t>
            </a:r>
            <a:r>
              <a:rPr lang="en-US" sz="3200" b="1" cap="all" dirty="0" smtClean="0">
                <a:ln w="3175" cmpd="sng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</a:p>
          <a:p>
            <a:pPr algn="r"/>
            <a:r>
              <a:rPr lang="en-US" sz="3200" b="1" cap="all" dirty="0" smtClean="0">
                <a:ln w="3175" cmpd="sng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rural development</a:t>
            </a:r>
            <a:br>
              <a:rPr lang="en-US" sz="3200" b="1" cap="all" dirty="0" smtClean="0">
                <a:ln w="3175" cmpd="sng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cap="all" dirty="0" smtClean="0">
                <a:ln w="3175" cmpd="sng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692339" y="5350688"/>
            <a:ext cx="8213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VISIT TO ESTONIA</a:t>
            </a:r>
          </a:p>
          <a:p>
            <a:r>
              <a:rPr lang="es-ES" sz="2400" b="1" dirty="0" smtClean="0"/>
              <a:t>19-26/05/2024</a:t>
            </a:r>
            <a:endParaRPr lang="es-ES" sz="2400" b="1" dirty="0"/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996" y="6233704"/>
            <a:ext cx="437953" cy="437953"/>
          </a:xfrm>
          <a:prstGeom prst="rect">
            <a:avLst/>
          </a:prstGeom>
        </p:spPr>
      </p:pic>
      <p:pic>
        <p:nvPicPr>
          <p:cNvPr id="10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85" y="6241201"/>
            <a:ext cx="1171886" cy="350759"/>
          </a:xfrm>
          <a:prstGeom prst="rect">
            <a:avLst/>
          </a:prstGeom>
        </p:spPr>
      </p:pic>
      <p:pic>
        <p:nvPicPr>
          <p:cNvPr id="11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18" y="6233704"/>
            <a:ext cx="1734198" cy="365754"/>
          </a:xfrm>
          <a:prstGeom prst="rect">
            <a:avLst/>
          </a:prstGeom>
        </p:spPr>
      </p:pic>
      <p:pic>
        <p:nvPicPr>
          <p:cNvPr id="12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38" y="6176342"/>
            <a:ext cx="2001366" cy="423116"/>
          </a:xfrm>
          <a:prstGeom prst="rect">
            <a:avLst/>
          </a:prstGeom>
        </p:spPr>
      </p:pic>
      <p:pic>
        <p:nvPicPr>
          <p:cNvPr id="13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33" y="6137030"/>
            <a:ext cx="921788" cy="4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13D35D57-145D-7806-F605-EBD16090BBB5}"/>
              </a:ext>
            </a:extLst>
          </p:cNvPr>
          <p:cNvSpPr txBox="1"/>
          <p:nvPr/>
        </p:nvSpPr>
        <p:spPr>
          <a:xfrm>
            <a:off x="2978331" y="423174"/>
            <a:ext cx="55184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cs typeface="Arial" panose="020B0604020202020204" pitchFamily="34" charset="0"/>
              </a:rPr>
              <a:t>LEADER </a:t>
            </a:r>
            <a:r>
              <a:rPr lang="en-US" sz="2800" b="1" dirty="0" smtClean="0">
                <a:cs typeface="Arial" panose="020B0604020202020204" pitchFamily="34" charset="0"/>
              </a:rPr>
              <a:t>in Asturias </a:t>
            </a:r>
            <a:r>
              <a:rPr lang="en-US" sz="2800" b="1" dirty="0" smtClean="0">
                <a:cs typeface="Arial" panose="020B0604020202020204" pitchFamily="34" charset="0"/>
              </a:rPr>
              <a:t>2014-2023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49982" y="4099229"/>
            <a:ext cx="945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In </a:t>
            </a:r>
            <a:r>
              <a:rPr lang="en-US" sz="2000" dirty="0">
                <a:cs typeface="Arial" panose="020B0604020202020204" pitchFamily="34" charset="0"/>
              </a:rPr>
              <a:t>2019 was increased from </a:t>
            </a:r>
            <a:r>
              <a:rPr lang="en-US" sz="2000" b="1" dirty="0">
                <a:cs typeface="Arial" panose="020B0604020202020204" pitchFamily="34" charset="0"/>
              </a:rPr>
              <a:t>70 million euros to </a:t>
            </a:r>
            <a:r>
              <a:rPr lang="en-US" sz="2000" b="1" dirty="0" smtClean="0">
                <a:cs typeface="Arial" panose="020B0604020202020204" pitchFamily="34" charset="0"/>
              </a:rPr>
              <a:t>111,5 </a:t>
            </a:r>
            <a:r>
              <a:rPr lang="en-US" sz="2000" b="1" dirty="0">
                <a:cs typeface="Arial" panose="020B0604020202020204" pitchFamily="34" charset="0"/>
              </a:rPr>
              <a:t>million </a:t>
            </a:r>
            <a:r>
              <a:rPr lang="en-US" sz="2000" b="1" dirty="0" smtClean="0">
                <a:cs typeface="Arial" panose="020B0604020202020204" pitchFamily="34" charset="0"/>
              </a:rPr>
              <a:t>euros and then to </a:t>
            </a:r>
            <a:r>
              <a:rPr lang="en-US" sz="2000" b="1" dirty="0" smtClean="0">
                <a:cs typeface="Arial" panose="020B0604020202020204" pitchFamily="34" charset="0"/>
              </a:rPr>
              <a:t>125,000,000 </a:t>
            </a:r>
            <a:r>
              <a:rPr lang="en-US" sz="2000" b="1" dirty="0" smtClean="0">
                <a:cs typeface="Arial" panose="020B0604020202020204" pitchFamily="34" charset="0"/>
              </a:rPr>
              <a:t>€ and….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 2024 + 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16,500,000 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€ to increase total budget</a:t>
            </a:r>
            <a:endParaRPr lang="en-US" sz="2000" b="1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Representing </a:t>
            </a:r>
            <a:r>
              <a:rPr lang="en-US" sz="2000" dirty="0">
                <a:cs typeface="Arial" panose="020B0604020202020204" pitchFamily="34" charset="0"/>
              </a:rPr>
              <a:t>25% </a:t>
            </a:r>
            <a:r>
              <a:rPr lang="en-US" sz="2000" dirty="0" smtClean="0">
                <a:cs typeface="Arial" panose="020B0604020202020204" pitchFamily="34" charset="0"/>
              </a:rPr>
              <a:t>RDP (the </a:t>
            </a:r>
            <a:r>
              <a:rPr lang="en-US" sz="2000" dirty="0">
                <a:cs typeface="Arial" panose="020B0604020202020204" pitchFamily="34" charset="0"/>
              </a:rPr>
              <a:t>average in Spain is 8</a:t>
            </a:r>
            <a:r>
              <a:rPr lang="en-US" sz="2000" dirty="0" smtClean="0">
                <a:cs typeface="Arial" panose="020B0604020202020204" pitchFamily="34" charset="0"/>
              </a:rPr>
              <a:t>%)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Second </a:t>
            </a:r>
            <a:r>
              <a:rPr lang="en-US" sz="2000" dirty="0">
                <a:cs typeface="Arial" panose="020B0604020202020204" pitchFamily="34" charset="0"/>
              </a:rPr>
              <a:t>region in Europe that allocates the </a:t>
            </a:r>
            <a:r>
              <a:rPr lang="en-US" sz="2000" dirty="0" smtClean="0">
                <a:cs typeface="Arial" panose="020B0604020202020204" pitchFamily="34" charset="0"/>
              </a:rPr>
              <a:t>most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741531" y="1090066"/>
          <a:ext cx="8254394" cy="2714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7457"/>
                <a:gridCol w="794540"/>
                <a:gridCol w="769317"/>
                <a:gridCol w="756705"/>
                <a:gridCol w="844988"/>
                <a:gridCol w="844988"/>
                <a:gridCol w="844988"/>
                <a:gridCol w="844988"/>
                <a:gridCol w="936423"/>
              </a:tblGrid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 smtClean="0">
                          <a:effectLst/>
                        </a:rPr>
                        <a:t>LOCAL ACTION GROUPS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 smtClean="0">
                          <a:effectLst/>
                        </a:rPr>
                        <a:t>2016 </a:t>
                      </a:r>
                      <a:r>
                        <a:rPr lang="es-ES" sz="900" b="1" u="none" strike="noStrike" dirty="0">
                          <a:effectLst/>
                        </a:rPr>
                        <a:t>(€)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 smtClean="0">
                          <a:effectLst/>
                        </a:rPr>
                        <a:t>2017 </a:t>
                      </a:r>
                      <a:r>
                        <a:rPr lang="es-ES" sz="900" b="1" u="none" strike="noStrike" dirty="0">
                          <a:effectLst/>
                        </a:rPr>
                        <a:t>(€)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 smtClean="0">
                          <a:effectLst/>
                        </a:rPr>
                        <a:t>2018 </a:t>
                      </a:r>
                      <a:r>
                        <a:rPr lang="es-ES" sz="900" b="1" u="none" strike="noStrike" dirty="0">
                          <a:effectLst/>
                        </a:rPr>
                        <a:t>(€)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 smtClean="0">
                          <a:effectLst/>
                        </a:rPr>
                        <a:t>2019 </a:t>
                      </a:r>
                      <a:r>
                        <a:rPr lang="es-ES" sz="900" b="1" u="none" strike="noStrike" dirty="0">
                          <a:effectLst/>
                        </a:rPr>
                        <a:t>(€)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 smtClean="0">
                          <a:effectLst/>
                        </a:rPr>
                        <a:t>2020 </a:t>
                      </a:r>
                      <a:r>
                        <a:rPr lang="es-ES" sz="900" b="1" u="none" strike="noStrike" dirty="0">
                          <a:effectLst/>
                        </a:rPr>
                        <a:t>(€)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 smtClean="0">
                          <a:effectLst/>
                        </a:rPr>
                        <a:t>2022 </a:t>
                      </a:r>
                      <a:r>
                        <a:rPr lang="es-ES" sz="900" b="1" u="none" strike="noStrike" dirty="0">
                          <a:effectLst/>
                        </a:rPr>
                        <a:t>(€)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b="1" u="none" strike="noStrike" dirty="0" smtClean="0"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u="none" strike="noStrike" dirty="0" smtClean="0">
                          <a:effectLst/>
                        </a:rPr>
                        <a:t>2023 (€)</a:t>
                      </a:r>
                      <a:endParaRPr lang="es-ES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 smtClean="0">
                          <a:effectLst/>
                        </a:rPr>
                        <a:t>TOTAL (</a:t>
                      </a:r>
                      <a:r>
                        <a:rPr lang="es-ES" sz="900" b="1" u="none" strike="noStrike" dirty="0">
                          <a:effectLst/>
                        </a:rPr>
                        <a:t>€)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</a:rPr>
                        <a:t>ADICAP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400.000,00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685.409,57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768.287,57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929.944,00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1.184.859,49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740.263,00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808.078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 smtClean="0">
                          <a:effectLst/>
                        </a:rPr>
                        <a:t>5.516.841,63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</a:rPr>
                        <a:t>ALTO NALÓN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424.114,00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1.080.106,88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1.082.579,49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1.157.537,00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1.837.261,60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1.145.487,00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1.249.282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 smtClean="0">
                          <a:effectLst/>
                        </a:rPr>
                        <a:t>7.976.367,97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</a:rPr>
                        <a:t>ALTO </a:t>
                      </a:r>
                      <a:r>
                        <a:rPr lang="es-ES" sz="900" b="1" u="none" strike="noStrike" dirty="0" smtClean="0">
                          <a:effectLst/>
                        </a:rPr>
                        <a:t>NARCEA</a:t>
                      </a:r>
                      <a:r>
                        <a:rPr lang="es-ES" sz="9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900" b="1" u="none" strike="noStrike" dirty="0" smtClean="0">
                          <a:effectLst/>
                        </a:rPr>
                        <a:t>MUNIELLOS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217.000,00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1.319.548,31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1.400.093,83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1.420.386,00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2.228.702,88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1.387.491,00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1.509.416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 smtClean="0">
                          <a:effectLst/>
                        </a:rPr>
                        <a:t>9.482.638,02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</a:rPr>
                        <a:t>BAJO NALÓN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928.000,00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1.179.318,31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1.490.413,54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1.257.419,00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1.999.349,08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1.245.534,00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1.358.954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 smtClean="0">
                          <a:effectLst/>
                        </a:rPr>
                        <a:t>9.458.987,93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 smtClean="0">
                          <a:effectLst/>
                        </a:rPr>
                        <a:t>CAMÍN </a:t>
                      </a:r>
                      <a:r>
                        <a:rPr lang="es-ES" sz="900" b="1" u="none" strike="noStrike" dirty="0">
                          <a:effectLst/>
                        </a:rPr>
                        <a:t>REAL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1.000.000,00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1.601.182,48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1.963.089,07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2.033.624,00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2.681.737,87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1.670.939,00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1.823.292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 smtClean="0">
                          <a:effectLst/>
                        </a:rPr>
                        <a:t>12.773.864,42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 smtClean="0">
                          <a:effectLst/>
                        </a:rPr>
                        <a:t>COMARCA DE LA SIDRA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1.029.115,25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1.233.248,04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1.435.194,50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1.466.506,00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2.090.118,09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1.300.464,00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1.418.456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 smtClean="0">
                          <a:effectLst/>
                        </a:rPr>
                        <a:t>9.973.645,88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</a:rPr>
                        <a:t>MONTAÑA CENTRAL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1.253.000,00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1.633.923,25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2.007.977,90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1.934.158,00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2.737.657,59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1.704.618,00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1.859.435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 smtClean="0">
                          <a:effectLst/>
                        </a:rPr>
                        <a:t>13.130.769,74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</a:rPr>
                        <a:t>NAVIA </a:t>
                      </a:r>
                      <a:r>
                        <a:rPr lang="es-ES" sz="900" b="1" u="none" strike="noStrike" dirty="0" smtClean="0">
                          <a:effectLst/>
                        </a:rPr>
                        <a:t>PORCÍA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1.320.000,00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1.984.220,47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2.513.405,56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2.540.689,00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3.306.584,65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2.057.248,00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2.244.535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 smtClean="0">
                          <a:effectLst/>
                        </a:rPr>
                        <a:t>15.966.682,68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</a:rPr>
                        <a:t>ORIENTE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900.000,00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2.044.420,69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2.440.565,37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2.634.492,00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3.403.837,14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2.117.493,00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2.309.516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 smtClean="0">
                          <a:effectLst/>
                        </a:rPr>
                        <a:t>15.850.324,20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 smtClean="0">
                          <a:effectLst/>
                        </a:rPr>
                        <a:t>OSCOS EO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708.507,87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907.413,81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1.148.202,10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1.234.853,00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1.562.523,32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972.265,00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1.060.288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 smtClean="0">
                          <a:effectLst/>
                        </a:rPr>
                        <a:t>7.594.053,10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 smtClean="0">
                          <a:effectLst/>
                        </a:rPr>
                        <a:t>VALLE</a:t>
                      </a:r>
                      <a:r>
                        <a:rPr lang="es-ES" sz="900" b="1" u="none" strike="noStrike" baseline="0" dirty="0" smtClean="0">
                          <a:effectLst/>
                        </a:rPr>
                        <a:t> DEL </a:t>
                      </a:r>
                      <a:r>
                        <a:rPr lang="es-ES" sz="900" b="1" u="none" strike="noStrike" dirty="0" smtClean="0">
                          <a:effectLst/>
                        </a:rPr>
                        <a:t>ESE ENTRECABOS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2.031.330,55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2.074.239,18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2.541.280,94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3.145.277,00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3.465.268,29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>
                          <a:effectLst/>
                        </a:rPr>
                        <a:t>2.158.198,00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2.358.750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u="none" strike="noStrike" dirty="0" smtClean="0">
                          <a:effectLst/>
                        </a:rPr>
                        <a:t>17.774.343,96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</a:rPr>
                        <a:t>TOTAL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10.211.067,67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15.743.030,99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18.791.089,87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19.754.885,00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26.497.900,00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>
                          <a:effectLst/>
                        </a:rPr>
                        <a:t>16.500.000,00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18.000.000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u="none" strike="noStrike" dirty="0" smtClean="0">
                          <a:effectLst/>
                        </a:rPr>
                        <a:t>125.498.519,53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64" y="5946321"/>
            <a:ext cx="437953" cy="437953"/>
          </a:xfrm>
          <a:prstGeom prst="rect">
            <a:avLst/>
          </a:prstGeom>
        </p:spPr>
      </p:pic>
      <p:pic>
        <p:nvPicPr>
          <p:cNvPr id="9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53" y="5953818"/>
            <a:ext cx="1171886" cy="350759"/>
          </a:xfrm>
          <a:prstGeom prst="rect">
            <a:avLst/>
          </a:prstGeom>
        </p:spPr>
      </p:pic>
      <p:pic>
        <p:nvPicPr>
          <p:cNvPr id="10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86" y="5946321"/>
            <a:ext cx="1734198" cy="365754"/>
          </a:xfrm>
          <a:prstGeom prst="rect">
            <a:avLst/>
          </a:prstGeom>
        </p:spPr>
      </p:pic>
      <p:pic>
        <p:nvPicPr>
          <p:cNvPr id="11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06" y="5888959"/>
            <a:ext cx="2001366" cy="423116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01" y="5849647"/>
            <a:ext cx="921788" cy="4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lecha derecha"/>
          <p:cNvSpPr/>
          <p:nvPr/>
        </p:nvSpPr>
        <p:spPr>
          <a:xfrm>
            <a:off x="2939998" y="3302915"/>
            <a:ext cx="465826" cy="221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83564" y="1017559"/>
            <a:ext cx="11811083" cy="4832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baseline="0" dirty="0">
              <a:latin typeface="+mn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baseline="0" dirty="0">
              <a:latin typeface="+mn-lt"/>
            </a:endParaRP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Strong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Regional </a:t>
            </a:r>
            <a:r>
              <a:rPr kumimoji="0" lang="es-ES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Network - 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READER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involved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in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projects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(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Coperation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…)</a:t>
            </a: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" baseline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OCS + </a:t>
            </a:r>
            <a:r>
              <a:rPr lang="es-ES" dirty="0" err="1" smtClean="0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Multifund</a:t>
            </a:r>
            <a:r>
              <a:rPr lang="es-ES" dirty="0" smtClean="0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… </a:t>
            </a:r>
            <a:r>
              <a:rPr lang="es-ES" dirty="0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more </a:t>
            </a:r>
            <a:r>
              <a:rPr lang="es-ES" dirty="0" err="1" smtClean="0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efficient</a:t>
            </a:r>
            <a:r>
              <a:rPr lang="es-ES" dirty="0" smtClean="0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 </a:t>
            </a:r>
            <a:r>
              <a:rPr lang="es-ES" dirty="0" err="1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management</a:t>
            </a:r>
            <a:r>
              <a:rPr lang="es-ES" dirty="0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 at global </a:t>
            </a:r>
            <a:r>
              <a:rPr lang="es-ES" dirty="0" err="1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level</a:t>
            </a:r>
            <a:r>
              <a:rPr lang="es-ES" dirty="0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… </a:t>
            </a:r>
            <a:r>
              <a:rPr lang="es-ES" dirty="0" err="1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less</a:t>
            </a:r>
            <a:r>
              <a:rPr lang="es-ES" dirty="0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 </a:t>
            </a:r>
            <a:r>
              <a:rPr lang="es-ES" dirty="0" err="1"/>
              <a:t>bureaucracy</a:t>
            </a:r>
            <a:endParaRPr lang="es-ES" dirty="0"/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" baseline="0" dirty="0"/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LAGS in </a:t>
            </a:r>
            <a:r>
              <a:rPr kumimoji="0" lang="es-ES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the</a:t>
            </a:r>
            <a:r>
              <a:rPr kumimoji="0" lang="es-E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</a:t>
            </a:r>
            <a:r>
              <a:rPr kumimoji="0" lang="es-ES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future</a:t>
            </a:r>
            <a:r>
              <a:rPr kumimoji="0" lang="es-E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(</a:t>
            </a:r>
            <a:r>
              <a:rPr kumimoji="0" lang="es-ES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now</a:t>
            </a:r>
            <a:r>
              <a:rPr kumimoji="0" lang="es-E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…)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…more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than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LEADER (EFMPA SFE EUNG</a:t>
            </a:r>
            <a:r>
              <a:rPr kumimoji="0" lang="es-ES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…)</a:t>
            </a:r>
            <a:endParaRPr kumimoji="0" lang="es-ES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"/>
            </a:endParaRP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" dirty="0">
              <a:solidFill>
                <a:srgbClr val="000000"/>
              </a:solidFill>
              <a:ea typeface="+mj-ea"/>
              <a:cs typeface="+mj-cs"/>
              <a:sym typeface="Helvetica"/>
            </a:endParaRP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dirty="0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 </a:t>
            </a:r>
            <a:r>
              <a:rPr lang="es-ES" dirty="0" err="1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From</a:t>
            </a:r>
            <a:r>
              <a:rPr lang="es-ES" dirty="0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 Regional </a:t>
            </a:r>
            <a:r>
              <a:rPr lang="es-ES" dirty="0" err="1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level</a:t>
            </a:r>
            <a:r>
              <a:rPr lang="es-ES" dirty="0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              </a:t>
            </a:r>
            <a:r>
              <a:rPr lang="es-ES" b="1" dirty="0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County </a:t>
            </a:r>
            <a:r>
              <a:rPr lang="es-ES" b="1" dirty="0" err="1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level</a:t>
            </a:r>
            <a:r>
              <a:rPr lang="es-ES" dirty="0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               </a:t>
            </a:r>
            <a:r>
              <a:rPr lang="es-ES" dirty="0" err="1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to</a:t>
            </a:r>
            <a:r>
              <a:rPr lang="es-ES" dirty="0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 </a:t>
            </a:r>
            <a:r>
              <a:rPr lang="es-ES" b="1" dirty="0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Local </a:t>
            </a:r>
            <a:r>
              <a:rPr lang="es-ES" b="1" dirty="0" err="1">
                <a:solidFill>
                  <a:srgbClr val="000000"/>
                </a:solidFill>
                <a:ea typeface="+mj-ea"/>
                <a:cs typeface="+mj-cs"/>
                <a:sym typeface="Helvetica"/>
              </a:rPr>
              <a:t>level</a:t>
            </a:r>
            <a:endParaRPr lang="es-ES" b="1" dirty="0">
              <a:solidFill>
                <a:srgbClr val="000000"/>
              </a:solidFill>
              <a:ea typeface="+mj-ea"/>
              <a:cs typeface="+mj-cs"/>
              <a:sym typeface="Helvetic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Productive sectors </a:t>
            </a:r>
            <a:r>
              <a:rPr lang="en-US" dirty="0" smtClean="0"/>
              <a:t>+ </a:t>
            </a:r>
            <a:r>
              <a:rPr lang="en-US" dirty="0"/>
              <a:t>Sectors of high strategic </a:t>
            </a:r>
            <a:r>
              <a:rPr lang="en-US" dirty="0" smtClean="0"/>
              <a:t>interest… holistic </a:t>
            </a:r>
            <a:r>
              <a:rPr lang="en-US" dirty="0"/>
              <a:t>and integrated point of </a:t>
            </a:r>
            <a:r>
              <a:rPr lang="en-US" dirty="0" smtClean="0"/>
              <a:t>view </a:t>
            </a:r>
            <a:r>
              <a:rPr lang="en-US" dirty="0"/>
              <a:t>for Rural </a:t>
            </a:r>
            <a:r>
              <a:rPr lang="en-US" dirty="0" smtClean="0"/>
              <a:t>Development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25% PEPAC in Asturias (11% National average)</a:t>
            </a:r>
            <a:endParaRPr lang="en-US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"/>
            </a:endParaRPr>
          </a:p>
          <a:p>
            <a:pPr algn="ctr"/>
            <a:r>
              <a:rPr lang="en-US" b="1" dirty="0"/>
              <a:t>Putting things in order - Thinking – Acting…take your time</a:t>
            </a:r>
            <a:endParaRPr kumimoji="0" lang="es-E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pic>
        <p:nvPicPr>
          <p:cNvPr id="8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64" y="5946321"/>
            <a:ext cx="437953" cy="437953"/>
          </a:xfrm>
          <a:prstGeom prst="rect">
            <a:avLst/>
          </a:prstGeom>
        </p:spPr>
      </p:pic>
      <p:pic>
        <p:nvPicPr>
          <p:cNvPr id="1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53" y="5953818"/>
            <a:ext cx="1171886" cy="350759"/>
          </a:xfrm>
          <a:prstGeom prst="rect">
            <a:avLst/>
          </a:prstGeom>
        </p:spPr>
      </p:pic>
      <p:pic>
        <p:nvPicPr>
          <p:cNvPr id="14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86" y="5946321"/>
            <a:ext cx="1734198" cy="365754"/>
          </a:xfrm>
          <a:prstGeom prst="rect">
            <a:avLst/>
          </a:prstGeom>
        </p:spPr>
      </p:pic>
      <p:pic>
        <p:nvPicPr>
          <p:cNvPr id="15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06" y="5888959"/>
            <a:ext cx="2001366" cy="423116"/>
          </a:xfrm>
          <a:prstGeom prst="rect">
            <a:avLst/>
          </a:prstGeom>
        </p:spPr>
      </p:pic>
      <p:pic>
        <p:nvPicPr>
          <p:cNvPr id="1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01" y="5849647"/>
            <a:ext cx="921788" cy="49117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052829" y="244900"/>
            <a:ext cx="585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s-ES" sz="2800" b="1" dirty="0" smtClean="0">
                <a:solidFill>
                  <a:srgbClr val="000000"/>
                </a:solidFill>
                <a:sym typeface="Helvetica"/>
              </a:rPr>
              <a:t>LEADER in Asturias 2024(25)-27(29)</a:t>
            </a:r>
          </a:p>
          <a:p>
            <a:pPr algn="ctr" hangingPunct="0"/>
            <a:r>
              <a:rPr lang="es-ES" sz="2800" b="1" dirty="0" err="1" smtClean="0">
                <a:solidFill>
                  <a:srgbClr val="000000"/>
                </a:solidFill>
                <a:sym typeface="Helvetica"/>
              </a:rPr>
              <a:t>Our</a:t>
            </a:r>
            <a:r>
              <a:rPr lang="es-ES" sz="2800" b="1" dirty="0" smtClean="0">
                <a:solidFill>
                  <a:srgbClr val="000000"/>
                </a:solidFill>
                <a:sym typeface="Helvetica"/>
              </a:rPr>
              <a:t> Tools</a:t>
            </a:r>
            <a:endParaRPr lang="es-ES" sz="2800" b="1" dirty="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17" name="6 Flecha derecha"/>
          <p:cNvSpPr/>
          <p:nvPr/>
        </p:nvSpPr>
        <p:spPr>
          <a:xfrm>
            <a:off x="4870398" y="3302914"/>
            <a:ext cx="465826" cy="221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4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221629"/>
              </p:ext>
            </p:extLst>
          </p:nvPr>
        </p:nvGraphicFramePr>
        <p:xfrm>
          <a:off x="666206" y="822956"/>
          <a:ext cx="10842171" cy="509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04282"/>
                <a:gridCol w="2037889"/>
              </a:tblGrid>
              <a:tr h="37403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PRODUCTIVE</a:t>
                      </a:r>
                      <a:endParaRPr lang="es-E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403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Modernisation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improvement of the competitiveness of agricultural, livestock and forestry holdings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Modernisation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improvement of the competitiveness of the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agro-industry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403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Investment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the mitigation, adaptation to climate change and energy efficiency of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enterprises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403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Creation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modernisation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enterprises in non-agricultural economic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activities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403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Job creation in rural areas. TICKET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403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Job creation in rural areas. EMPLOYEE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403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Technological developments and innovation for the improvement of production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processes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403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b) NON-PRODUCTIVE</a:t>
                      </a:r>
                      <a:endParaRPr lang="es-ES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4030">
                <a:tc gridSpan="2"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Investments in local public services and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infrastructures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(Municipalities)</a:t>
                      </a:r>
                      <a:endParaRPr lang="es-ES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403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9. </a:t>
                      </a:r>
                      <a:r>
                        <a:rPr lang="en-US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Dynamisation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of the associative network in rural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areas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(Local Association)</a:t>
                      </a:r>
                      <a:endParaRPr lang="es-ES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403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c) COOPERATION</a:t>
                      </a:r>
                      <a:endParaRPr lang="es-ES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4030">
                <a:tc gridSpan="2"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10. National and international 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cooperation 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(LAG)</a:t>
                      </a:r>
                      <a:endParaRPr lang="es-ES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403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Projects 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of high strategic 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interest 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(LAG)</a:t>
                      </a:r>
                      <a:endParaRPr lang="es-ES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2">
            <a:extLst>
              <a:ext uri="{FF2B5EF4-FFF2-40B4-BE49-F238E27FC236}">
                <a16:creationId xmlns="" xmlns:a16="http://schemas.microsoft.com/office/drawing/2014/main" id="{13D35D57-145D-7806-F605-EBD16090BBB5}"/>
              </a:ext>
            </a:extLst>
          </p:cNvPr>
          <p:cNvSpPr txBox="1"/>
          <p:nvPr/>
        </p:nvSpPr>
        <p:spPr>
          <a:xfrm>
            <a:off x="1880379" y="243581"/>
            <a:ext cx="8034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cs typeface="Arial" panose="020B0604020202020204" pitchFamily="34" charset="0"/>
              </a:rPr>
              <a:t>The key measure in Asturias LEADER 2025-29</a:t>
            </a: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9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64" y="6081793"/>
            <a:ext cx="437953" cy="437953"/>
          </a:xfrm>
          <a:prstGeom prst="rect">
            <a:avLst/>
          </a:prstGeom>
        </p:spPr>
      </p:pic>
      <p:pic>
        <p:nvPicPr>
          <p:cNvPr id="10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53" y="6089290"/>
            <a:ext cx="1171886" cy="350759"/>
          </a:xfrm>
          <a:prstGeom prst="rect">
            <a:avLst/>
          </a:prstGeom>
        </p:spPr>
      </p:pic>
      <p:pic>
        <p:nvPicPr>
          <p:cNvPr id="11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86" y="6081793"/>
            <a:ext cx="1734198" cy="365754"/>
          </a:xfrm>
          <a:prstGeom prst="rect">
            <a:avLst/>
          </a:prstGeom>
        </p:spPr>
      </p:pic>
      <p:pic>
        <p:nvPicPr>
          <p:cNvPr id="17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06" y="6024431"/>
            <a:ext cx="2001366" cy="423116"/>
          </a:xfrm>
          <a:prstGeom prst="rect">
            <a:avLst/>
          </a:prstGeom>
        </p:spPr>
      </p:pic>
      <p:pic>
        <p:nvPicPr>
          <p:cNvPr id="18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01" y="5985119"/>
            <a:ext cx="921788" cy="4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7" y="679269"/>
            <a:ext cx="8974183" cy="55909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">
            <a:extLst>
              <a:ext uri="{FF2B5EF4-FFF2-40B4-BE49-F238E27FC236}">
                <a16:creationId xmlns="" xmlns:a16="http://schemas.microsoft.com/office/drawing/2014/main" id="{13D35D57-145D-7806-F605-EBD16090BBB5}"/>
              </a:ext>
            </a:extLst>
          </p:cNvPr>
          <p:cNvSpPr txBox="1"/>
          <p:nvPr/>
        </p:nvSpPr>
        <p:spPr>
          <a:xfrm>
            <a:off x="2599509" y="153590"/>
            <a:ext cx="6975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cs typeface="Arial" panose="020B0604020202020204" pitchFamily="34" charset="0"/>
              </a:rPr>
              <a:t>LEADER Budget in Asturias </a:t>
            </a:r>
            <a:r>
              <a:rPr lang="en-US" sz="2800" b="1" dirty="0" smtClean="0">
                <a:cs typeface="Arial" panose="020B0604020202020204" pitchFamily="34" charset="0"/>
              </a:rPr>
              <a:t>2025-2029</a:t>
            </a: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64" y="6369662"/>
            <a:ext cx="437953" cy="437953"/>
          </a:xfrm>
          <a:prstGeom prst="rect">
            <a:avLst/>
          </a:prstGeom>
        </p:spPr>
      </p:pic>
      <p:pic>
        <p:nvPicPr>
          <p:cNvPr id="12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53" y="6377159"/>
            <a:ext cx="1171886" cy="350759"/>
          </a:xfrm>
          <a:prstGeom prst="rect">
            <a:avLst/>
          </a:prstGeom>
        </p:spPr>
      </p:pic>
      <p:pic>
        <p:nvPicPr>
          <p:cNvPr id="13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86" y="6369662"/>
            <a:ext cx="1734198" cy="365754"/>
          </a:xfrm>
          <a:prstGeom prst="rect">
            <a:avLst/>
          </a:prstGeom>
        </p:spPr>
      </p:pic>
      <p:pic>
        <p:nvPicPr>
          <p:cNvPr id="14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06" y="6312300"/>
            <a:ext cx="2001366" cy="423116"/>
          </a:xfrm>
          <a:prstGeom prst="rect">
            <a:avLst/>
          </a:prstGeom>
        </p:spPr>
      </p:pic>
      <p:pic>
        <p:nvPicPr>
          <p:cNvPr id="15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01" y="6272988"/>
            <a:ext cx="921788" cy="4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13D35D57-145D-7806-F605-EBD16090BBB5}"/>
              </a:ext>
            </a:extLst>
          </p:cNvPr>
          <p:cNvSpPr txBox="1"/>
          <p:nvPr/>
        </p:nvSpPr>
        <p:spPr>
          <a:xfrm>
            <a:off x="2711650" y="382438"/>
            <a:ext cx="57541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cs typeface="Arial" panose="020B0604020202020204" pitchFamily="34" charset="0"/>
              </a:rPr>
              <a:t>Fisheries Local Action Groups</a:t>
            </a: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53" y="1271256"/>
            <a:ext cx="6808813" cy="480775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71E269B6-D6F0-F663-4068-B900EFD2C497}"/>
              </a:ext>
            </a:extLst>
          </p:cNvPr>
          <p:cNvSpPr txBox="1"/>
          <p:nvPr/>
        </p:nvSpPr>
        <p:spPr>
          <a:xfrm>
            <a:off x="768246" y="1485983"/>
            <a:ext cx="38868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smtClean="0">
                <a:cs typeface="Arial" panose="020B0604020202020204" pitchFamily="34" charset="0"/>
              </a:rPr>
              <a:t>European Maritime and Fisheries Funds (EMFF)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(Sustainable Development of Fisheries Areas)</a:t>
            </a:r>
          </a:p>
          <a:p>
            <a:endParaRPr lang="en-US" sz="2000" dirty="0" smtClean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7 FLAGs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8M euros</a:t>
            </a:r>
            <a:endParaRPr lang="el-GR" sz="2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1" y="4126120"/>
            <a:ext cx="4117318" cy="1855538"/>
          </a:xfrm>
          <a:prstGeom prst="rect">
            <a:avLst/>
          </a:prstGeom>
        </p:spPr>
      </p:pic>
      <p:pic>
        <p:nvPicPr>
          <p:cNvPr id="9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64" y="6234194"/>
            <a:ext cx="437953" cy="437953"/>
          </a:xfrm>
          <a:prstGeom prst="rect">
            <a:avLst/>
          </a:prstGeom>
        </p:spPr>
      </p:pic>
      <p:pic>
        <p:nvPicPr>
          <p:cNvPr id="10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53" y="6241691"/>
            <a:ext cx="1171886" cy="350759"/>
          </a:xfrm>
          <a:prstGeom prst="rect">
            <a:avLst/>
          </a:prstGeom>
        </p:spPr>
      </p:pic>
      <p:pic>
        <p:nvPicPr>
          <p:cNvPr id="11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86" y="6234194"/>
            <a:ext cx="1734198" cy="365754"/>
          </a:xfrm>
          <a:prstGeom prst="rect">
            <a:avLst/>
          </a:prstGeom>
        </p:spPr>
      </p:pic>
      <p:pic>
        <p:nvPicPr>
          <p:cNvPr id="12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06" y="6176832"/>
            <a:ext cx="2001366" cy="423116"/>
          </a:xfrm>
          <a:prstGeom prst="rect">
            <a:avLst/>
          </a:prstGeom>
        </p:spPr>
      </p:pic>
      <p:pic>
        <p:nvPicPr>
          <p:cNvPr id="13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01" y="6137520"/>
            <a:ext cx="921788" cy="4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94" b="17163"/>
          <a:stretch/>
        </p:blipFill>
        <p:spPr>
          <a:xfrm>
            <a:off x="0" y="215334"/>
            <a:ext cx="12192000" cy="497831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496491" y="5652056"/>
            <a:ext cx="5773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www.readerasturias.org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1271" y="720120"/>
            <a:ext cx="6880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s-E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territory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s-E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territory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E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691607" y="1763307"/>
            <a:ext cx="4210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i="1" dirty="0" smtClean="0"/>
              <a:t>Jaime Izquierdo Vallina</a:t>
            </a:r>
          </a:p>
          <a:p>
            <a:pPr algn="r"/>
            <a:r>
              <a:rPr lang="en-US" sz="1400" i="1" smtClean="0"/>
              <a:t>Ex Commissioner </a:t>
            </a:r>
            <a:r>
              <a:rPr lang="en-US" sz="1400" i="1" dirty="0"/>
              <a:t>for the </a:t>
            </a:r>
            <a:r>
              <a:rPr lang="en-US" sz="1400" i="1" dirty="0" smtClean="0"/>
              <a:t>Demographic Challenge </a:t>
            </a:r>
          </a:p>
          <a:p>
            <a:pPr algn="r"/>
            <a:r>
              <a:rPr lang="en-US" sz="1400" i="1" dirty="0" smtClean="0"/>
              <a:t>in </a:t>
            </a:r>
            <a:r>
              <a:rPr lang="en-US" sz="1400" i="1" dirty="0"/>
              <a:t>Asturias</a:t>
            </a:r>
            <a:endParaRPr lang="es-ES" sz="1400" i="1" dirty="0"/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64" y="5946321"/>
            <a:ext cx="437953" cy="437953"/>
          </a:xfrm>
          <a:prstGeom prst="rect">
            <a:avLst/>
          </a:prstGeom>
        </p:spPr>
      </p:pic>
      <p:pic>
        <p:nvPicPr>
          <p:cNvPr id="12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53" y="5953818"/>
            <a:ext cx="1171886" cy="350759"/>
          </a:xfrm>
          <a:prstGeom prst="rect">
            <a:avLst/>
          </a:prstGeom>
        </p:spPr>
      </p:pic>
      <p:pic>
        <p:nvPicPr>
          <p:cNvPr id="13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86" y="5946321"/>
            <a:ext cx="1734198" cy="365754"/>
          </a:xfrm>
          <a:prstGeom prst="rect">
            <a:avLst/>
          </a:prstGeom>
        </p:spPr>
      </p:pic>
      <p:pic>
        <p:nvPicPr>
          <p:cNvPr id="14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06" y="5888959"/>
            <a:ext cx="2001366" cy="423116"/>
          </a:xfrm>
          <a:prstGeom prst="rect">
            <a:avLst/>
          </a:prstGeom>
        </p:spPr>
      </p:pic>
      <p:pic>
        <p:nvPicPr>
          <p:cNvPr id="15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01" y="5849647"/>
            <a:ext cx="921788" cy="4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Resultado de imagen de URRIELLU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6348" y="3532632"/>
            <a:ext cx="4637589" cy="2314580"/>
          </a:xfrm>
          <a:prstGeom prst="rect">
            <a:avLst/>
          </a:prstGeom>
          <a:noFill/>
        </p:spPr>
      </p:pic>
      <p:pic>
        <p:nvPicPr>
          <p:cNvPr id="2050" name="Picture 2" descr="Valles del Oso | Geographica. Viajes de senderismo y montañ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886" y="319793"/>
            <a:ext cx="3442105" cy="2253591"/>
          </a:xfrm>
          <a:prstGeom prst="rect">
            <a:avLst/>
          </a:prstGeom>
          <a:noFill/>
        </p:spPr>
      </p:pic>
      <p:pic>
        <p:nvPicPr>
          <p:cNvPr id="2052" name="Picture 4" descr="La pesca del salmón una cultura en Belmonte de Mirand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142" y="3384462"/>
            <a:ext cx="2516687" cy="2516687"/>
          </a:xfrm>
          <a:prstGeom prst="rect">
            <a:avLst/>
          </a:prstGeom>
          <a:noFill/>
        </p:spPr>
      </p:pic>
      <p:pic>
        <p:nvPicPr>
          <p:cNvPr id="2054" name="Picture 6" descr="Rio Cares. Asturias. | Rio salmonero por excelencia, nace en… | Flick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04366" y="3557058"/>
            <a:ext cx="3074126" cy="2245554"/>
          </a:xfrm>
          <a:prstGeom prst="rect">
            <a:avLst/>
          </a:prstGeom>
          <a:noFill/>
        </p:spPr>
      </p:pic>
      <p:sp>
        <p:nvSpPr>
          <p:cNvPr id="2056" name="AutoShape 8" descr="Paisaje Protegido de la Costa Occidental de Asturias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60" name="Picture 12" descr="Turismo en Cabo de Peñas. Qué ver. Información turística | spain.inf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27862" y="745556"/>
            <a:ext cx="4049487" cy="1822269"/>
          </a:xfrm>
          <a:prstGeom prst="rect">
            <a:avLst/>
          </a:prstGeom>
          <a:noFill/>
        </p:spPr>
      </p:pic>
      <p:pic>
        <p:nvPicPr>
          <p:cNvPr id="2062" name="Picture 14" descr="6 bosques para perderte en Asturias - Turismo Asturi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44932" y="726581"/>
            <a:ext cx="2881011" cy="1846801"/>
          </a:xfrm>
          <a:prstGeom prst="rect">
            <a:avLst/>
          </a:prstGeom>
          <a:noFill/>
        </p:spPr>
      </p:pic>
      <p:pic>
        <p:nvPicPr>
          <p:cNvPr id="18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99" y="6233704"/>
            <a:ext cx="437953" cy="437953"/>
          </a:xfrm>
          <a:prstGeom prst="rect">
            <a:avLst/>
          </a:prstGeom>
        </p:spPr>
      </p:pic>
      <p:pic>
        <p:nvPicPr>
          <p:cNvPr id="19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88" y="6241201"/>
            <a:ext cx="1171886" cy="350759"/>
          </a:xfrm>
          <a:prstGeom prst="rect">
            <a:avLst/>
          </a:prstGeom>
        </p:spPr>
      </p:pic>
      <p:pic>
        <p:nvPicPr>
          <p:cNvPr id="20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21" y="6233704"/>
            <a:ext cx="1734198" cy="365754"/>
          </a:xfrm>
          <a:prstGeom prst="rect">
            <a:avLst/>
          </a:prstGeom>
        </p:spPr>
      </p:pic>
      <p:pic>
        <p:nvPicPr>
          <p:cNvPr id="21" name="Imagen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41" y="6176342"/>
            <a:ext cx="2001366" cy="423116"/>
          </a:xfrm>
          <a:prstGeom prst="rect">
            <a:avLst/>
          </a:prstGeom>
        </p:spPr>
      </p:pic>
      <p:pic>
        <p:nvPicPr>
          <p:cNvPr id="22" name="Imagen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936" y="6137030"/>
            <a:ext cx="921788" cy="4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jor queso de astur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910" y="3422333"/>
            <a:ext cx="4546143" cy="2273072"/>
          </a:xfrm>
          <a:prstGeom prst="rect">
            <a:avLst/>
          </a:prstGeom>
          <a:noFill/>
        </p:spPr>
      </p:pic>
      <p:pic>
        <p:nvPicPr>
          <p:cNvPr id="1032" name="Picture 8" descr="Proveedores de Carne de Tern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987" y="427491"/>
            <a:ext cx="3332208" cy="2689259"/>
          </a:xfrm>
          <a:prstGeom prst="rect">
            <a:avLst/>
          </a:prstGeom>
          <a:noFill/>
        </p:spPr>
      </p:pic>
      <p:pic>
        <p:nvPicPr>
          <p:cNvPr id="1034" name="Picture 10" descr="Les Fartures: Sidra Denominación de Origen Protegida (DOP) de Asturi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5119" y="163286"/>
            <a:ext cx="3962400" cy="2971800"/>
          </a:xfrm>
          <a:prstGeom prst="rect">
            <a:avLst/>
          </a:prstGeom>
          <a:noFill/>
        </p:spPr>
      </p:pic>
      <p:pic>
        <p:nvPicPr>
          <p:cNvPr id="1038" name="Picture 14" descr="Home-C | Faba Asturia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512" y="3618412"/>
            <a:ext cx="850265" cy="1036909"/>
          </a:xfrm>
          <a:prstGeom prst="rect">
            <a:avLst/>
          </a:prstGeom>
          <a:noFill/>
        </p:spPr>
      </p:pic>
      <p:pic>
        <p:nvPicPr>
          <p:cNvPr id="1040" name="Picture 16" descr="Fabada Asturiana. Un clásico de toda la vida. Cocina Asturiana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3751" y="3649677"/>
            <a:ext cx="3644537" cy="2429691"/>
          </a:xfrm>
          <a:prstGeom prst="rect">
            <a:avLst/>
          </a:prstGeom>
          <a:noFill/>
        </p:spPr>
      </p:pic>
      <p:pic>
        <p:nvPicPr>
          <p:cNvPr id="1042" name="Picture 18" descr="DELENA faba asturiana I.G.P. con compango : Amazon.es: Alimentación y  bebid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84516" y="5669282"/>
            <a:ext cx="809896" cy="397494"/>
          </a:xfrm>
          <a:prstGeom prst="rect">
            <a:avLst/>
          </a:prstGeom>
          <a:noFill/>
        </p:spPr>
      </p:pic>
      <p:pic>
        <p:nvPicPr>
          <p:cNvPr id="15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39" y="6285957"/>
            <a:ext cx="437953" cy="437953"/>
          </a:xfrm>
          <a:prstGeom prst="rect">
            <a:avLst/>
          </a:prstGeom>
        </p:spPr>
      </p:pic>
      <p:pic>
        <p:nvPicPr>
          <p:cNvPr id="16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28" y="6293454"/>
            <a:ext cx="1171886" cy="350759"/>
          </a:xfrm>
          <a:prstGeom prst="rect">
            <a:avLst/>
          </a:prstGeom>
        </p:spPr>
      </p:pic>
      <p:pic>
        <p:nvPicPr>
          <p:cNvPr id="17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1" y="6285957"/>
            <a:ext cx="1734198" cy="365754"/>
          </a:xfrm>
          <a:prstGeom prst="rect">
            <a:avLst/>
          </a:prstGeom>
        </p:spPr>
      </p:pic>
      <p:pic>
        <p:nvPicPr>
          <p:cNvPr id="18" name="Imagen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81" y="6228595"/>
            <a:ext cx="2001366" cy="423116"/>
          </a:xfrm>
          <a:prstGeom prst="rect">
            <a:avLst/>
          </a:prstGeom>
        </p:spPr>
      </p:pic>
      <p:pic>
        <p:nvPicPr>
          <p:cNvPr id="19" name="Imagen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76" y="6189283"/>
            <a:ext cx="921788" cy="4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" y="265457"/>
            <a:ext cx="11008860" cy="49613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3D35D57-145D-7806-F605-EBD16090BBB5}"/>
              </a:ext>
            </a:extLst>
          </p:cNvPr>
          <p:cNvSpPr txBox="1"/>
          <p:nvPr/>
        </p:nvSpPr>
        <p:spPr>
          <a:xfrm>
            <a:off x="4389656" y="108671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240" y="5756570"/>
            <a:ext cx="1645920" cy="8770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940" y="265457"/>
            <a:ext cx="2237220" cy="140893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1275" y="5226784"/>
            <a:ext cx="95064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inhabitants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/ 10,600 km2</a:t>
            </a:r>
          </a:p>
          <a:p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80% rural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territory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/ 20% rural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71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municipalities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grouped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(of 78) in 11 Local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3D35D57-145D-7806-F605-EBD16090BBB5}"/>
              </a:ext>
            </a:extLst>
          </p:cNvPr>
          <p:cNvSpPr txBox="1"/>
          <p:nvPr/>
        </p:nvSpPr>
        <p:spPr>
          <a:xfrm>
            <a:off x="3226143" y="358631"/>
            <a:ext cx="487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different kind of Network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97" y="2965862"/>
            <a:ext cx="4975656" cy="1353671"/>
          </a:xfrm>
          <a:prstGeom prst="rect">
            <a:avLst/>
          </a:prstGeom>
        </p:spPr>
      </p:pic>
      <p:pic>
        <p:nvPicPr>
          <p:cNvPr id="8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64" y="5946321"/>
            <a:ext cx="437953" cy="437953"/>
          </a:xfrm>
          <a:prstGeom prst="rect">
            <a:avLst/>
          </a:prstGeom>
        </p:spPr>
      </p:pic>
      <p:pic>
        <p:nvPicPr>
          <p:cNvPr id="9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53" y="5953818"/>
            <a:ext cx="1171886" cy="350759"/>
          </a:xfrm>
          <a:prstGeom prst="rect">
            <a:avLst/>
          </a:prstGeom>
        </p:spPr>
      </p:pic>
      <p:pic>
        <p:nvPicPr>
          <p:cNvPr id="10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86" y="5946321"/>
            <a:ext cx="1734198" cy="365754"/>
          </a:xfrm>
          <a:prstGeom prst="rect">
            <a:avLst/>
          </a:prstGeom>
        </p:spPr>
      </p:pic>
      <p:pic>
        <p:nvPicPr>
          <p:cNvPr id="11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06" y="5888959"/>
            <a:ext cx="2001366" cy="423116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01" y="5849647"/>
            <a:ext cx="921788" cy="491179"/>
          </a:xfrm>
          <a:prstGeom prst="rect">
            <a:avLst/>
          </a:prstGeom>
        </p:spPr>
      </p:pic>
      <p:pic>
        <p:nvPicPr>
          <p:cNvPr id="13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11" y="1859580"/>
            <a:ext cx="3215418" cy="678153"/>
          </a:xfrm>
          <a:prstGeom prst="rect">
            <a:avLst/>
          </a:prstGeom>
        </p:spPr>
      </p:pic>
      <p:pic>
        <p:nvPicPr>
          <p:cNvPr id="14" name="object 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58928" y="1495069"/>
            <a:ext cx="1359091" cy="728496"/>
          </a:xfrm>
          <a:prstGeom prst="rect">
            <a:avLst/>
          </a:prstGeom>
        </p:spPr>
      </p:pic>
      <p:pic>
        <p:nvPicPr>
          <p:cNvPr id="16" name="object 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31693" y="1453994"/>
            <a:ext cx="751399" cy="683100"/>
          </a:xfrm>
          <a:prstGeom prst="rect">
            <a:avLst/>
          </a:prstGeom>
        </p:spPr>
      </p:pic>
      <p:pic>
        <p:nvPicPr>
          <p:cNvPr id="17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74258" y="3466541"/>
            <a:ext cx="1392150" cy="478510"/>
          </a:xfrm>
          <a:prstGeom prst="rect">
            <a:avLst/>
          </a:prstGeom>
        </p:spPr>
      </p:pic>
      <p:pic>
        <p:nvPicPr>
          <p:cNvPr id="18" name="object 7"/>
          <p:cNvPicPr/>
          <p:nvPr/>
        </p:nvPicPr>
        <p:blipFill rotWithShape="1">
          <a:blip r:embed="rId11" cstate="print"/>
          <a:srcRect l="17315" r="20543"/>
          <a:stretch/>
        </p:blipFill>
        <p:spPr>
          <a:xfrm>
            <a:off x="7472855" y="3323229"/>
            <a:ext cx="736600" cy="765133"/>
          </a:xfrm>
          <a:prstGeom prst="rect">
            <a:avLst/>
          </a:prstGeom>
        </p:spPr>
      </p:pic>
      <p:pic>
        <p:nvPicPr>
          <p:cNvPr id="19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894567" y="1699077"/>
            <a:ext cx="1637233" cy="393317"/>
          </a:xfrm>
          <a:prstGeom prst="rect">
            <a:avLst/>
          </a:prstGeom>
        </p:spPr>
      </p:pic>
      <p:pic>
        <p:nvPicPr>
          <p:cNvPr id="20" name="object 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529045" y="3511357"/>
            <a:ext cx="637001" cy="823996"/>
          </a:xfrm>
          <a:prstGeom prst="rect">
            <a:avLst/>
          </a:prstGeom>
        </p:spPr>
      </p:pic>
      <p:pic>
        <p:nvPicPr>
          <p:cNvPr id="21" name="object 1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823680" y="2424192"/>
            <a:ext cx="801052" cy="676694"/>
          </a:xfrm>
          <a:prstGeom prst="rect">
            <a:avLst/>
          </a:prstGeom>
        </p:spPr>
      </p:pic>
      <p:pic>
        <p:nvPicPr>
          <p:cNvPr id="22" name="object 1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959147" y="1516117"/>
            <a:ext cx="665585" cy="728496"/>
          </a:xfrm>
          <a:prstGeom prst="rect">
            <a:avLst/>
          </a:prstGeom>
        </p:spPr>
      </p:pic>
      <p:pic>
        <p:nvPicPr>
          <p:cNvPr id="23" name="object 1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213083" y="2439210"/>
            <a:ext cx="1190514" cy="794943"/>
          </a:xfrm>
          <a:prstGeom prst="rect">
            <a:avLst/>
          </a:prstGeom>
        </p:spPr>
      </p:pic>
      <p:pic>
        <p:nvPicPr>
          <p:cNvPr id="24" name="object 1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682523" y="3457787"/>
            <a:ext cx="942209" cy="775545"/>
          </a:xfrm>
          <a:prstGeom prst="rect">
            <a:avLst/>
          </a:prstGeom>
        </p:spPr>
      </p:pic>
      <p:pic>
        <p:nvPicPr>
          <p:cNvPr id="25" name="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87546" y="2347590"/>
            <a:ext cx="1838133" cy="8665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22" y="4347815"/>
            <a:ext cx="2151775" cy="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08864" y="1300421"/>
            <a:ext cx="999308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Provision of services to the </a:t>
            </a:r>
            <a:r>
              <a:rPr lang="en-US" sz="2200" dirty="0" smtClean="0"/>
              <a:t>LAGs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 smtClean="0"/>
              <a:t>Organisation</a:t>
            </a:r>
            <a:r>
              <a:rPr lang="en-US" sz="2200" dirty="0" smtClean="0"/>
              <a:t> </a:t>
            </a:r>
            <a:r>
              <a:rPr lang="en-US" sz="2200" dirty="0" smtClean="0"/>
              <a:t>of Conferences, Seminars and all kinds of activities related to the LEADER </a:t>
            </a:r>
            <a:r>
              <a:rPr lang="en-US" sz="2200" dirty="0" err="1" smtClean="0"/>
              <a:t>Programme</a:t>
            </a:r>
            <a:endParaRPr lang="en-US" sz="2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Carrying out all kinds of dissemination and communication actions in different </a:t>
            </a:r>
            <a:r>
              <a:rPr lang="en-US" sz="2200" dirty="0" smtClean="0"/>
              <a:t>formats</a:t>
            </a:r>
            <a:endParaRPr lang="en-US" sz="2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 Technical Coordination between the LAGs and the Managing Authority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Participation as partner or promoter in different </a:t>
            </a:r>
            <a:r>
              <a:rPr lang="en-US" sz="2200" dirty="0" err="1" smtClean="0"/>
              <a:t>Programmes</a:t>
            </a:r>
            <a:r>
              <a:rPr lang="en-US" sz="2200" dirty="0" smtClean="0"/>
              <a:t> and </a:t>
            </a:r>
            <a:r>
              <a:rPr lang="en-US" sz="2200" dirty="0" smtClean="0"/>
              <a:t>Projects</a:t>
            </a:r>
            <a:endParaRPr lang="en-US" sz="2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Representation of the LAGs in different structures related to Rural </a:t>
            </a:r>
            <a:r>
              <a:rPr lang="en-US" sz="2200" dirty="0" smtClean="0"/>
              <a:t>Development</a:t>
            </a:r>
            <a:endParaRPr lang="en-US" sz="2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Participation </a:t>
            </a:r>
            <a:r>
              <a:rPr lang="en-US" sz="2200" dirty="0" smtClean="0"/>
              <a:t>as a member of the Spanish Network for Rural </a:t>
            </a:r>
            <a:r>
              <a:rPr lang="en-US" sz="2200" dirty="0" smtClean="0"/>
              <a:t>Development (REDR)</a:t>
            </a:r>
            <a:endParaRPr lang="es-ES" dirty="0"/>
          </a:p>
        </p:txBody>
      </p:sp>
      <p:pic>
        <p:nvPicPr>
          <p:cNvPr id="10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32" y="5975637"/>
            <a:ext cx="437953" cy="437953"/>
          </a:xfrm>
          <a:prstGeom prst="rect">
            <a:avLst/>
          </a:prstGeom>
        </p:spPr>
      </p:pic>
      <p:pic>
        <p:nvPicPr>
          <p:cNvPr id="11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21" y="5983134"/>
            <a:ext cx="1171886" cy="350759"/>
          </a:xfrm>
          <a:prstGeom prst="rect">
            <a:avLst/>
          </a:prstGeom>
        </p:spPr>
      </p:pic>
      <p:pic>
        <p:nvPicPr>
          <p:cNvPr id="12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54" y="5975637"/>
            <a:ext cx="1734198" cy="365754"/>
          </a:xfrm>
          <a:prstGeom prst="rect">
            <a:avLst/>
          </a:prstGeom>
        </p:spPr>
      </p:pic>
      <p:pic>
        <p:nvPicPr>
          <p:cNvPr id="13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74" y="5918275"/>
            <a:ext cx="2001366" cy="423116"/>
          </a:xfrm>
          <a:prstGeom prst="rect">
            <a:avLst/>
          </a:prstGeom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69" y="5878963"/>
            <a:ext cx="921788" cy="491179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="" xmlns:a16="http://schemas.microsoft.com/office/drawing/2014/main" id="{13D35D57-145D-7806-F605-EBD16090BBB5}"/>
              </a:ext>
            </a:extLst>
          </p:cNvPr>
          <p:cNvSpPr txBox="1"/>
          <p:nvPr/>
        </p:nvSpPr>
        <p:spPr>
          <a:xfrm>
            <a:off x="3260010" y="364690"/>
            <a:ext cx="4876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and functions of READER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0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519837"/>
            <a:ext cx="11811083" cy="47705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READER </a:t>
            </a:r>
            <a:r>
              <a:rPr kumimoji="0" lang="es-ES" sz="28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is</a:t>
            </a:r>
            <a:r>
              <a:rPr kumimoji="0" lang="es-ES" sz="2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 </a:t>
            </a:r>
            <a:r>
              <a:rPr kumimoji="0" lang="es-ES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LEADER</a:t>
            </a:r>
            <a:r>
              <a:rPr kumimoji="0" lang="es-ES" sz="2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 </a:t>
            </a:r>
            <a:r>
              <a:rPr kumimoji="0" lang="es-ES" sz="2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in </a:t>
            </a:r>
            <a:r>
              <a:rPr kumimoji="0" lang="es-ES" sz="2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Asturias</a:t>
            </a:r>
            <a:endParaRPr kumimoji="0" lang="es-ES" sz="28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baseline="0" dirty="0">
              <a:latin typeface="+mn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baseline="0" dirty="0">
              <a:latin typeface="+mn-l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Strong</a:t>
            </a:r>
            <a:r>
              <a:rPr kumimoji="0" lang="es-ES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 Regional </a:t>
            </a:r>
            <a:r>
              <a:rPr kumimoji="0" lang="es-ES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Network </a:t>
            </a:r>
            <a:r>
              <a:rPr kumimoji="0" lang="es-ES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READER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2000" baseline="0" dirty="0">
              <a:latin typeface="+mn-l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At </a:t>
            </a:r>
            <a:r>
              <a:rPr kumimoji="0" lang="es-ES" sz="20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Political</a:t>
            </a:r>
            <a:r>
              <a:rPr kumimoji="0" lang="es-ES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 </a:t>
            </a:r>
            <a:r>
              <a:rPr kumimoji="0" lang="es-ES" sz="20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Level</a:t>
            </a:r>
            <a:endParaRPr lang="es-ES" sz="2000" b="1" dirty="0">
              <a:latin typeface="+mn-l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 LAG </a:t>
            </a:r>
            <a:r>
              <a:rPr kumimoji="0" lang="es-ES" sz="200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Presidents</a:t>
            </a:r>
            <a:r>
              <a:rPr kumimoji="0" lang="es-ES" sz="20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 (READER </a:t>
            </a:r>
            <a:r>
              <a:rPr kumimoji="0" lang="es-ES" sz="200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President</a:t>
            </a:r>
            <a:r>
              <a:rPr kumimoji="0" lang="es-ES" sz="20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)              Regional Management </a:t>
            </a:r>
            <a:r>
              <a:rPr kumimoji="0" lang="es-ES" sz="200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Authority</a:t>
            </a:r>
            <a:r>
              <a:rPr kumimoji="0" lang="es-ES" sz="2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 </a:t>
            </a:r>
            <a:r>
              <a:rPr kumimoji="0" lang="es-ES" sz="20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(Regional </a:t>
            </a:r>
            <a:r>
              <a:rPr kumimoji="0" lang="es-ES" sz="200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Ministry</a:t>
            </a:r>
            <a:r>
              <a:rPr kumimoji="0" lang="es-ES" sz="2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)</a:t>
            </a:r>
            <a:endParaRPr kumimoji="0" lang="es-ES" sz="200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2000" baseline="0" dirty="0">
              <a:latin typeface="+mn-l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Technical</a:t>
            </a:r>
            <a:r>
              <a:rPr kumimoji="0" lang="es-ES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 </a:t>
            </a:r>
            <a:r>
              <a:rPr kumimoji="0" lang="es-ES" sz="20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level</a:t>
            </a:r>
            <a:endParaRPr kumimoji="0" lang="es-ES" sz="20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  <a:p>
            <a:pPr algn="ctr"/>
            <a:r>
              <a:rPr lang="es-ES" sz="2000" dirty="0">
                <a:latin typeface="+mn-lt"/>
              </a:rPr>
              <a:t>LAG Managers </a:t>
            </a:r>
            <a:r>
              <a:rPr lang="es-ES" sz="2000" dirty="0"/>
              <a:t>             </a:t>
            </a:r>
            <a:r>
              <a:rPr lang="es-ES" sz="2000" dirty="0" err="1">
                <a:latin typeface="+mn-lt"/>
              </a:rPr>
              <a:t>Technical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Team</a:t>
            </a:r>
            <a:r>
              <a:rPr lang="es-ES" sz="2000" dirty="0">
                <a:latin typeface="+mn-lt"/>
              </a:rPr>
              <a:t> of </a:t>
            </a:r>
            <a:r>
              <a:rPr lang="es-ES" sz="2000" dirty="0" err="1">
                <a:latin typeface="+mn-lt"/>
              </a:rPr>
              <a:t>the</a:t>
            </a:r>
            <a:r>
              <a:rPr lang="es-ES" sz="2000" dirty="0">
                <a:latin typeface="+mn-lt"/>
              </a:rPr>
              <a:t> Regional Management </a:t>
            </a:r>
            <a:r>
              <a:rPr lang="es-ES" sz="2000" dirty="0" err="1" smtClean="0">
                <a:latin typeface="+mn-lt"/>
              </a:rPr>
              <a:t>Authority</a:t>
            </a:r>
            <a:r>
              <a:rPr lang="es-ES" sz="2000" dirty="0" smtClean="0">
                <a:latin typeface="+mn-lt"/>
              </a:rPr>
              <a:t> </a:t>
            </a:r>
            <a:endParaRPr lang="es-ES" sz="2000" dirty="0">
              <a:latin typeface="+mn-l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  <a:p>
            <a:pPr algn="ctr"/>
            <a:r>
              <a:rPr lang="es-ES" sz="2000" b="1" dirty="0"/>
              <a:t>DIALOGUE COOPERATION NETWORKING…</a:t>
            </a:r>
            <a:endParaRPr kumimoji="0" lang="es-E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b="1" dirty="0" err="1" smtClean="0">
                <a:latin typeface="+mn-lt"/>
              </a:rPr>
              <a:t>Easy</a:t>
            </a:r>
            <a:r>
              <a:rPr lang="es-ES" sz="2000" b="1" dirty="0" smtClean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to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think</a:t>
            </a:r>
            <a:r>
              <a:rPr lang="es-ES" sz="2000" b="1" dirty="0" smtClean="0">
                <a:latin typeface="+mn-lt"/>
              </a:rPr>
              <a:t>… </a:t>
            </a:r>
            <a:r>
              <a:rPr lang="es-ES" sz="2000" b="1" dirty="0" err="1" smtClean="0">
                <a:latin typeface="+mn-lt"/>
              </a:rPr>
              <a:t>easy</a:t>
            </a:r>
            <a:r>
              <a:rPr lang="es-ES" sz="2000" b="1" dirty="0" smtClean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to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make</a:t>
            </a:r>
            <a:endParaRPr kumimoji="0" lang="es-E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594261" y="3381309"/>
            <a:ext cx="465826" cy="241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4856754" y="2459104"/>
            <a:ext cx="465826" cy="241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64" y="5946321"/>
            <a:ext cx="437953" cy="437953"/>
          </a:xfrm>
          <a:prstGeom prst="rect">
            <a:avLst/>
          </a:prstGeom>
        </p:spPr>
      </p:pic>
      <p:pic>
        <p:nvPicPr>
          <p:cNvPr id="11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53" y="5953818"/>
            <a:ext cx="1171886" cy="350759"/>
          </a:xfrm>
          <a:prstGeom prst="rect">
            <a:avLst/>
          </a:prstGeom>
        </p:spPr>
      </p:pic>
      <p:pic>
        <p:nvPicPr>
          <p:cNvPr id="12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86" y="5946321"/>
            <a:ext cx="1734198" cy="365754"/>
          </a:xfrm>
          <a:prstGeom prst="rect">
            <a:avLst/>
          </a:prstGeom>
        </p:spPr>
      </p:pic>
      <p:pic>
        <p:nvPicPr>
          <p:cNvPr id="13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06" y="5888959"/>
            <a:ext cx="2001366" cy="423116"/>
          </a:xfrm>
          <a:prstGeom prst="rect">
            <a:avLst/>
          </a:prstGeom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01" y="5849647"/>
            <a:ext cx="921788" cy="4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09534" y="1442049"/>
            <a:ext cx="11525331" cy="410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Economical</a:t>
            </a:r>
            <a:r>
              <a:rPr kumimoji="0" lang="es-ES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</a:t>
            </a:r>
            <a:r>
              <a:rPr kumimoji="0" lang="es-ES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development</a:t>
            </a:r>
            <a:r>
              <a:rPr kumimoji="0" lang="es-ES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in rural </a:t>
            </a:r>
            <a:r>
              <a:rPr kumimoji="0" lang="es-ES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areas</a:t>
            </a:r>
            <a:r>
              <a:rPr kumimoji="0" lang="es-ES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(</a:t>
            </a:r>
            <a:r>
              <a:rPr kumimoji="0" lang="es-ES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All</a:t>
            </a:r>
            <a:r>
              <a:rPr kumimoji="0" lang="es-ES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</a:t>
            </a:r>
            <a:r>
              <a:rPr kumimoji="0" lang="es-ES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sectors</a:t>
            </a:r>
            <a:r>
              <a:rPr kumimoji="0" lang="es-ES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… </a:t>
            </a:r>
            <a:r>
              <a:rPr kumimoji="0" lang="es-ES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innovation</a:t>
            </a:r>
            <a:r>
              <a:rPr kumimoji="0" lang="es-ES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</a:t>
            </a:r>
            <a:r>
              <a:rPr kumimoji="0" lang="es-ES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and </a:t>
            </a:r>
            <a:r>
              <a:rPr kumimoji="0" lang="es-ES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risk</a:t>
            </a:r>
            <a:r>
              <a:rPr kumimoji="0" lang="es-ES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)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baseline="0" dirty="0"/>
          </a:p>
          <a:p>
            <a:pPr marL="342900" marR="0" indent="-342900" algn="just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Except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young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farmers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and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cow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hatchery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we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can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give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</a:t>
            </a:r>
            <a:r>
              <a:rPr kumimoji="0" lang="es-ES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grants</a:t>
            </a:r>
            <a:r>
              <a:rPr kumimoji="0" lang="es-ES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</a:t>
            </a:r>
            <a:r>
              <a:rPr kumimoji="0" lang="es-ES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for</a:t>
            </a:r>
            <a:r>
              <a:rPr kumimoji="0" lang="es-ES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all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primary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sector </a:t>
            </a:r>
            <a:r>
              <a:rPr kumimoji="0" lang="es-ES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activities</a:t>
            </a:r>
            <a:endParaRPr lang="es-ES" baseline="0" dirty="0"/>
          </a:p>
          <a:p>
            <a:pPr marL="342900" marR="0" indent="-342900" algn="just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We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are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trying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to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work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with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 integrate </a:t>
            </a:r>
            <a:r>
              <a:rPr kumimoji="0" lang="es-ES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strategies</a:t>
            </a:r>
            <a:r>
              <a:rPr kumimoji="0" lang="es-ES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from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a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holistic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point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of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wiew</a:t>
            </a:r>
            <a:endParaRPr kumimoji="0" lang="es-ES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"/>
            </a:endParaRPr>
          </a:p>
          <a:p>
            <a:pPr marR="0" algn="ctr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ES" dirty="0"/>
              <a:t>EFARD </a:t>
            </a:r>
            <a:r>
              <a:rPr lang="es-ES" dirty="0" smtClean="0"/>
              <a:t>+ EFMP - LAG+FLAG</a:t>
            </a:r>
            <a:endParaRPr lang="es-ES" baseline="0" dirty="0"/>
          </a:p>
          <a:p>
            <a:pPr marL="342900" marR="0" indent="-342900" algn="just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We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can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give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</a:t>
            </a:r>
            <a:r>
              <a:rPr kumimoji="0" lang="es-ES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grants</a:t>
            </a:r>
            <a:r>
              <a:rPr kumimoji="0" lang="es-ES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</a:t>
            </a:r>
            <a:r>
              <a:rPr kumimoji="0" lang="es-ES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to</a:t>
            </a:r>
            <a:r>
              <a:rPr kumimoji="0" lang="es-ES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enterprises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,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municipalities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and local </a:t>
            </a:r>
            <a:r>
              <a:rPr kumimoji="0" lang="es-ES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asociations</a:t>
            </a:r>
            <a:r>
              <a:rPr kumimoji="0" lang="es-E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</a:t>
            </a:r>
            <a:r>
              <a:rPr kumimoji="0" lang="es-ES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(private + </a:t>
            </a:r>
            <a:r>
              <a:rPr kumimoji="0" lang="es-ES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public</a:t>
            </a:r>
            <a:r>
              <a:rPr kumimoji="0" lang="es-ES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"/>
              </a:rPr>
              <a:t> + social)</a:t>
            </a:r>
            <a:endParaRPr kumimoji="0" lang="es-E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"/>
            </a:endParaRPr>
          </a:p>
          <a:p>
            <a:pPr marL="342900" marR="0" indent="-342900" algn="just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dirty="0"/>
              <a:t>25% of RDP </a:t>
            </a:r>
            <a:r>
              <a:rPr lang="es-ES" dirty="0" err="1"/>
              <a:t>for</a:t>
            </a:r>
            <a:r>
              <a:rPr lang="es-ES" dirty="0"/>
              <a:t> LEADER (125.000.000 €) + Axis 4 EFMP </a:t>
            </a:r>
            <a:r>
              <a:rPr lang="es-ES" dirty="0" smtClean="0"/>
              <a:t>(</a:t>
            </a:r>
            <a:r>
              <a:rPr lang="es-ES" dirty="0" smtClean="0"/>
              <a:t>8.500.000 €)</a:t>
            </a:r>
            <a:endParaRPr lang="es-ES" dirty="0"/>
          </a:p>
          <a:p>
            <a:pPr marL="342900" marR="0" indent="-342900" algn="just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dirty="0"/>
              <a:t>LEADER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small</a:t>
            </a:r>
            <a:r>
              <a:rPr lang="es-ES" dirty="0"/>
              <a:t> RDP at </a:t>
            </a:r>
            <a:r>
              <a:rPr lang="es-ES" dirty="0" err="1"/>
              <a:t>county</a:t>
            </a:r>
            <a:r>
              <a:rPr lang="es-ES" dirty="0"/>
              <a:t> </a:t>
            </a:r>
            <a:r>
              <a:rPr lang="es-ES" dirty="0" err="1"/>
              <a:t>level</a:t>
            </a:r>
            <a:r>
              <a:rPr lang="es-ES" dirty="0"/>
              <a:t> </a:t>
            </a:r>
            <a:r>
              <a:rPr lang="es-ES" dirty="0" err="1"/>
              <a:t>into</a:t>
            </a:r>
            <a:r>
              <a:rPr lang="es-ES" dirty="0"/>
              <a:t> a RDP at regional </a:t>
            </a:r>
            <a:r>
              <a:rPr lang="es-ES" dirty="0" err="1" smtClean="0"/>
              <a:t>level</a:t>
            </a:r>
            <a:endParaRPr kumimoji="0" lang="es-E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"/>
            </a:endParaRPr>
          </a:p>
          <a:p>
            <a:pPr marL="342900" marR="0" indent="-342900" algn="just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humanize</a:t>
            </a:r>
            <a:r>
              <a:rPr lang="es-ES" dirty="0"/>
              <a:t> </a:t>
            </a:r>
            <a:r>
              <a:rPr lang="es-ES" dirty="0" err="1"/>
              <a:t>our</a:t>
            </a:r>
            <a:r>
              <a:rPr lang="es-ES" dirty="0"/>
              <a:t> targets and objetives 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 err="1" smtClean="0"/>
              <a:t>Easy</a:t>
            </a:r>
            <a:r>
              <a:rPr lang="es-ES" b="1" dirty="0" smtClean="0"/>
              <a:t> </a:t>
            </a:r>
            <a:r>
              <a:rPr lang="es-ES" b="1" dirty="0" err="1"/>
              <a:t>to</a:t>
            </a:r>
            <a:r>
              <a:rPr lang="es-ES" b="1" dirty="0"/>
              <a:t> </a:t>
            </a:r>
            <a:r>
              <a:rPr lang="es-ES" b="1" dirty="0" err="1" smtClean="0"/>
              <a:t>design</a:t>
            </a:r>
            <a:r>
              <a:rPr lang="es-ES" b="1" dirty="0" smtClean="0"/>
              <a:t>… so </a:t>
            </a:r>
            <a:r>
              <a:rPr lang="es-ES" b="1" dirty="0" err="1"/>
              <a:t>complicated</a:t>
            </a:r>
            <a:r>
              <a:rPr lang="es-ES" b="1" dirty="0"/>
              <a:t> </a:t>
            </a:r>
            <a:r>
              <a:rPr lang="es-ES" b="1" dirty="0" err="1"/>
              <a:t>to</a:t>
            </a:r>
            <a:r>
              <a:rPr lang="es-ES" b="1" dirty="0"/>
              <a:t> </a:t>
            </a:r>
            <a:r>
              <a:rPr lang="es-ES" b="1" dirty="0" err="1"/>
              <a:t>make</a:t>
            </a:r>
            <a:endParaRPr kumimoji="0" lang="es-E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50905" y="306401"/>
            <a:ext cx="2983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/>
            <a:r>
              <a:rPr lang="es-ES" sz="2800" b="1" dirty="0">
                <a:solidFill>
                  <a:srgbClr val="000000"/>
                </a:solidFill>
                <a:sym typeface="Helvetica"/>
              </a:rPr>
              <a:t>LEADER in Asturias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172200" y="32512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64" y="5946321"/>
            <a:ext cx="437953" cy="437953"/>
          </a:xfrm>
          <a:prstGeom prst="rect">
            <a:avLst/>
          </a:prstGeom>
        </p:spPr>
      </p:pic>
      <p:pic>
        <p:nvPicPr>
          <p:cNvPr id="8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53" y="5953818"/>
            <a:ext cx="1171886" cy="350759"/>
          </a:xfrm>
          <a:prstGeom prst="rect">
            <a:avLst/>
          </a:prstGeom>
        </p:spPr>
      </p:pic>
      <p:pic>
        <p:nvPicPr>
          <p:cNvPr id="9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86" y="5946321"/>
            <a:ext cx="1734198" cy="3657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06" y="5888959"/>
            <a:ext cx="2001366" cy="423116"/>
          </a:xfrm>
          <a:prstGeom prst="rect">
            <a:avLst/>
          </a:prstGeom>
        </p:spPr>
      </p:pic>
      <p:pic>
        <p:nvPicPr>
          <p:cNvPr id="11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01" y="5849647"/>
            <a:ext cx="921788" cy="4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135563"/>
              </p:ext>
            </p:extLst>
          </p:nvPr>
        </p:nvGraphicFramePr>
        <p:xfrm>
          <a:off x="3762103" y="1589584"/>
          <a:ext cx="7798526" cy="3936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8526"/>
              </a:tblGrid>
              <a:tr h="424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smtClean="0">
                          <a:effectLst/>
                        </a:rPr>
                        <a:t>M01.1</a:t>
                      </a:r>
                      <a:r>
                        <a:rPr lang="es-ES" sz="1800" u="none" strike="noStrike" dirty="0" smtClean="0">
                          <a:effectLst/>
                        </a:rPr>
                        <a:t> PROFESSIONAL TRAINING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55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smtClean="0">
                          <a:effectLst/>
                        </a:rPr>
                        <a:t>M04.1 </a:t>
                      </a:r>
                      <a:r>
                        <a:rPr lang="es-ES" sz="1800" u="none" strike="noStrike" dirty="0" smtClean="0">
                          <a:effectLst/>
                        </a:rPr>
                        <a:t>AGRICULTURAL HOLDINGS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55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smtClean="0">
                          <a:effectLst/>
                        </a:rPr>
                        <a:t>M04.2 </a:t>
                      </a:r>
                      <a:r>
                        <a:rPr lang="es-ES" sz="1800" u="none" strike="noStrike" dirty="0" smtClean="0">
                          <a:effectLst/>
                        </a:rPr>
                        <a:t>AGRICULTURAL INDUSTRIES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55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smtClean="0">
                          <a:effectLst/>
                        </a:rPr>
                        <a:t>M06.2 </a:t>
                      </a:r>
                      <a:r>
                        <a:rPr lang="es-ES" sz="1800" u="none" strike="noStrike" dirty="0" smtClean="0">
                          <a:effectLst/>
                        </a:rPr>
                        <a:t>RURAL TICKET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55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smtClean="0">
                          <a:effectLst/>
                        </a:rPr>
                        <a:t>M06.4 </a:t>
                      </a:r>
                      <a:r>
                        <a:rPr lang="es-ES" sz="1800" u="none" strike="noStrike" dirty="0" smtClean="0">
                          <a:effectLst/>
                        </a:rPr>
                        <a:t>SETTING-UP NON-AGRICULTURAL ACTIVITIES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M07.2 </a:t>
                      </a:r>
                      <a:r>
                        <a:rPr lang="en-US" sz="1800" u="none" strike="noStrike" dirty="0" smtClean="0">
                          <a:effectLst/>
                        </a:rPr>
                        <a:t>UPGRADING OR EXPANSION OF SMALL-SCALE INFRASTRUCTURES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55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smtClean="0">
                          <a:effectLst/>
                        </a:rPr>
                        <a:t>M07.3 </a:t>
                      </a:r>
                      <a:r>
                        <a:rPr lang="es-ES" sz="1800" u="none" strike="noStrike" dirty="0" smtClean="0">
                          <a:effectLst/>
                        </a:rPr>
                        <a:t>BROADBAND AND E-GOVERNMENT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M07.4 </a:t>
                      </a:r>
                      <a:r>
                        <a:rPr lang="en-US" sz="1800" u="none" strike="noStrike" dirty="0" smtClean="0">
                          <a:effectLst/>
                        </a:rPr>
                        <a:t>BASIC LOCAL SERVICES AND INFRASTRUCTURE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M07.5 </a:t>
                      </a:r>
                      <a:r>
                        <a:rPr lang="en-US" sz="1800" u="none" strike="noStrike" dirty="0" smtClean="0">
                          <a:effectLst/>
                        </a:rPr>
                        <a:t>PUBLIC USE AND INFRASTRUCTURE TOURISM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2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M07.6 </a:t>
                      </a:r>
                      <a:r>
                        <a:rPr lang="en-US" sz="1800" u="none" strike="noStrike" dirty="0" smtClean="0">
                          <a:effectLst/>
                        </a:rPr>
                        <a:t>CULTURAL AND NATURAL HERITAGE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05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 smtClean="0">
                          <a:effectLst/>
                        </a:rPr>
                        <a:t>M08.2 </a:t>
                      </a:r>
                      <a:r>
                        <a:rPr lang="es-ES" sz="1800" u="none" strike="noStrike" dirty="0" smtClean="0">
                          <a:effectLst/>
                        </a:rPr>
                        <a:t>AGROFORESTRY SYSTEMS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2">
            <a:extLst>
              <a:ext uri="{FF2B5EF4-FFF2-40B4-BE49-F238E27FC236}">
                <a16:creationId xmlns="" xmlns:a16="http://schemas.microsoft.com/office/drawing/2014/main" id="{13D35D57-145D-7806-F605-EBD16090BBB5}"/>
              </a:ext>
            </a:extLst>
          </p:cNvPr>
          <p:cNvSpPr txBox="1"/>
          <p:nvPr/>
        </p:nvSpPr>
        <p:spPr>
          <a:xfrm>
            <a:off x="2743201" y="282770"/>
            <a:ext cx="77985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cs typeface="Arial" panose="020B0604020202020204" pitchFamily="34" charset="0"/>
              </a:rPr>
              <a:t>LEADER </a:t>
            </a:r>
            <a:r>
              <a:rPr lang="en-US" sz="2800" b="1" dirty="0" smtClean="0">
                <a:cs typeface="Arial" panose="020B0604020202020204" pitchFamily="34" charset="0"/>
              </a:rPr>
              <a:t>in Asturias </a:t>
            </a:r>
            <a:r>
              <a:rPr lang="en-US" sz="2800" b="1" dirty="0" smtClean="0">
                <a:cs typeface="Arial" panose="020B0604020202020204" pitchFamily="34" charset="0"/>
              </a:rPr>
              <a:t>2014-2023</a:t>
            </a:r>
            <a:endParaRPr lang="en-US" sz="2800" b="1" dirty="0" smtClean="0"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cs typeface="Arial" panose="020B0604020202020204" pitchFamily="34" charset="0"/>
              </a:rPr>
              <a:t>The key measure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74823" y="1538920"/>
            <a:ext cx="208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Arial" panose="020B0604020202020204" pitchFamily="34" charset="0"/>
              </a:rPr>
              <a:t>11 measures</a:t>
            </a:r>
            <a:r>
              <a:rPr lang="en-US" b="1" dirty="0">
                <a:cs typeface="Arial" panose="020B0604020202020204" pitchFamily="34" charset="0"/>
              </a:rPr>
              <a:t>, </a:t>
            </a:r>
            <a:endParaRPr lang="en-US" b="1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except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livestock</a:t>
            </a:r>
            <a:r>
              <a:rPr lang="es-ES" dirty="0" smtClean="0">
                <a:cs typeface="Arial" panose="020B0604020202020204" pitchFamily="34" charset="0"/>
              </a:rPr>
              <a:t> </a:t>
            </a:r>
            <a:endParaRPr lang="es-ES" dirty="0"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74823" y="2469919"/>
            <a:ext cx="2927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Addressed to</a:t>
            </a:r>
            <a:r>
              <a:rPr lang="en-US" dirty="0"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Companies and individuals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Local authorities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Non-profit associations</a:t>
            </a:r>
            <a:endParaRPr lang="es-ES" dirty="0"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74823" y="4300813"/>
            <a:ext cx="3191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cs typeface="Arial" panose="020B0604020202020204" pitchFamily="34" charset="0"/>
              </a:rPr>
              <a:t>M6.2 Rural Ticket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cs typeface="Arial" panose="020B0604020202020204" pitchFamily="34" charset="0"/>
              </a:rPr>
              <a:t>5</a:t>
            </a:r>
            <a:r>
              <a:rPr lang="es-ES" dirty="0" smtClean="0">
                <a:cs typeface="Arial" panose="020B0604020202020204" pitchFamily="34" charset="0"/>
              </a:rPr>
              <a:t>00 </a:t>
            </a:r>
            <a:r>
              <a:rPr lang="es-ES" dirty="0" err="1" smtClean="0">
                <a:cs typeface="Arial" panose="020B0604020202020204" pitchFamily="34" charset="0"/>
              </a:rPr>
              <a:t>beneficiaries</a:t>
            </a:r>
            <a:endParaRPr lang="es-ES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cs typeface="Arial" panose="020B0604020202020204" pitchFamily="34" charset="0"/>
              </a:rPr>
              <a:t>+10M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cs typeface="Arial" panose="020B0604020202020204" pitchFamily="34" charset="0"/>
              </a:rPr>
              <a:t>35.000€ / 3 </a:t>
            </a:r>
            <a:r>
              <a:rPr lang="es-ES" dirty="0" err="1" smtClean="0">
                <a:cs typeface="Arial" panose="020B0604020202020204" pitchFamily="34" charset="0"/>
              </a:rPr>
              <a:t>years</a:t>
            </a:r>
            <a:endParaRPr lang="es-ES" dirty="0" smtClean="0">
              <a:cs typeface="Arial" panose="020B0604020202020204" pitchFamily="34" charset="0"/>
            </a:endParaRP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235348"/>
            <a:ext cx="604723" cy="604723"/>
          </a:xfrm>
          <a:prstGeom prst="rect">
            <a:avLst/>
          </a:prstGeom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64" y="5946321"/>
            <a:ext cx="437953" cy="437953"/>
          </a:xfrm>
          <a:prstGeom prst="rect">
            <a:avLst/>
          </a:prstGeom>
        </p:spPr>
      </p:pic>
      <p:pic>
        <p:nvPicPr>
          <p:cNvPr id="1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53" y="5953818"/>
            <a:ext cx="1171886" cy="350759"/>
          </a:xfrm>
          <a:prstGeom prst="rect">
            <a:avLst/>
          </a:prstGeom>
        </p:spPr>
      </p:pic>
      <p:pic>
        <p:nvPicPr>
          <p:cNvPr id="14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86" y="5946321"/>
            <a:ext cx="1734198" cy="365754"/>
          </a:xfrm>
          <a:prstGeom prst="rect">
            <a:avLst/>
          </a:prstGeom>
        </p:spPr>
      </p:pic>
      <p:pic>
        <p:nvPicPr>
          <p:cNvPr id="15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06" y="5888959"/>
            <a:ext cx="2001366" cy="423116"/>
          </a:xfrm>
          <a:prstGeom prst="rect">
            <a:avLst/>
          </a:prstGeom>
        </p:spPr>
      </p:pic>
      <p:pic>
        <p:nvPicPr>
          <p:cNvPr id="1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01" y="5849647"/>
            <a:ext cx="921788" cy="4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878</Words>
  <Application>Microsoft Office PowerPoint</Application>
  <PresentationFormat>Panorámica</PresentationFormat>
  <Paragraphs>244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READER</dc:creator>
  <cp:lastModifiedBy>READER</cp:lastModifiedBy>
  <cp:revision>41</cp:revision>
  <dcterms:created xsi:type="dcterms:W3CDTF">2023-03-25T11:48:46Z</dcterms:created>
  <dcterms:modified xsi:type="dcterms:W3CDTF">2024-05-17T07:46:16Z</dcterms:modified>
</cp:coreProperties>
</file>